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0" r:id="rId4"/>
    <p:sldId id="286" r:id="rId5"/>
    <p:sldId id="262" r:id="rId6"/>
    <p:sldId id="257" r:id="rId7"/>
    <p:sldId id="263" r:id="rId8"/>
    <p:sldId id="264" r:id="rId9"/>
    <p:sldId id="265" r:id="rId10"/>
    <p:sldId id="266" r:id="rId11"/>
    <p:sldId id="267" r:id="rId12"/>
    <p:sldId id="290" r:id="rId13"/>
    <p:sldId id="287" r:id="rId14"/>
    <p:sldId id="268" r:id="rId15"/>
    <p:sldId id="259" r:id="rId16"/>
    <p:sldId id="270" r:id="rId17"/>
    <p:sldId id="297" r:id="rId18"/>
    <p:sldId id="299" r:id="rId19"/>
    <p:sldId id="288" r:id="rId20"/>
    <p:sldId id="293" r:id="rId21"/>
    <p:sldId id="298" r:id="rId22"/>
    <p:sldId id="289" r:id="rId23"/>
    <p:sldId id="29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D1915-B457-9E47-8859-DFC7599A6423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B05889B1-C958-3648-B740-20D2B70B7CC9}">
      <dgm:prSet phldrT="[Text]" custT="1"/>
      <dgm:spPr/>
      <dgm:t>
        <a:bodyPr/>
        <a:lstStyle/>
        <a:p>
          <a:r>
            <a:rPr lang="de-DE" sz="1600" dirty="0" smtClean="0"/>
            <a:t>Bewusst-seins-bildung</a:t>
          </a:r>
          <a:endParaRPr lang="de-DE" sz="1600" dirty="0"/>
        </a:p>
      </dgm:t>
    </dgm:pt>
    <dgm:pt modelId="{54BEE5BB-5E09-D841-81CE-6DD3387C6133}" type="parTrans" cxnId="{7B3D798F-2FEC-C74A-BF8C-CE465BB49AEF}">
      <dgm:prSet/>
      <dgm:spPr/>
      <dgm:t>
        <a:bodyPr/>
        <a:lstStyle/>
        <a:p>
          <a:endParaRPr lang="de-DE"/>
        </a:p>
      </dgm:t>
    </dgm:pt>
    <dgm:pt modelId="{8298707F-15C7-0E43-8EB3-88C2C2778C9E}" type="sibTrans" cxnId="{7B3D798F-2FEC-C74A-BF8C-CE465BB49AEF}">
      <dgm:prSet/>
      <dgm:spPr/>
      <dgm:t>
        <a:bodyPr/>
        <a:lstStyle/>
        <a:p>
          <a:endParaRPr lang="de-DE"/>
        </a:p>
      </dgm:t>
    </dgm:pt>
    <dgm:pt modelId="{BA5F421B-A634-6E41-BF56-2140DFF2152D}">
      <dgm:prSet phldrT="[Text]" custT="1"/>
      <dgm:spPr/>
      <dgm:t>
        <a:bodyPr/>
        <a:lstStyle/>
        <a:p>
          <a:r>
            <a:rPr lang="de-DE" sz="1400" dirty="0" smtClean="0"/>
            <a:t>Organisierung &amp; Organisationsaufbau</a:t>
          </a:r>
          <a:endParaRPr lang="de-DE" sz="1400" dirty="0"/>
        </a:p>
      </dgm:t>
    </dgm:pt>
    <dgm:pt modelId="{7846E277-DEAC-204B-BC7A-AC65C69C1944}" type="parTrans" cxnId="{0BE8D49F-7C2F-B24F-8DDD-CF139FC20972}">
      <dgm:prSet/>
      <dgm:spPr/>
      <dgm:t>
        <a:bodyPr/>
        <a:lstStyle/>
        <a:p>
          <a:endParaRPr lang="de-DE"/>
        </a:p>
      </dgm:t>
    </dgm:pt>
    <dgm:pt modelId="{0D2169CB-417C-CF4D-A93B-0CE1F08C360C}" type="sibTrans" cxnId="{0BE8D49F-7C2F-B24F-8DDD-CF139FC20972}">
      <dgm:prSet/>
      <dgm:spPr/>
      <dgm:t>
        <a:bodyPr/>
        <a:lstStyle/>
        <a:p>
          <a:endParaRPr lang="de-DE"/>
        </a:p>
      </dgm:t>
    </dgm:pt>
    <dgm:pt modelId="{1CB0E64D-C6DC-F74D-BA45-83C0AC8D7471}">
      <dgm:prSet phldrT="[Text]" custT="1"/>
      <dgm:spPr/>
      <dgm:t>
        <a:bodyPr/>
        <a:lstStyle/>
        <a:p>
          <a:r>
            <a:rPr lang="de-DE" sz="1600" dirty="0" err="1" smtClean="0"/>
            <a:t>Konfron-tation</a:t>
          </a:r>
          <a:endParaRPr lang="de-DE" sz="1600" dirty="0"/>
        </a:p>
      </dgm:t>
    </dgm:pt>
    <dgm:pt modelId="{0285EC26-C116-C648-AA9C-F7D2BF96A215}" type="parTrans" cxnId="{834122D2-BE1B-E849-8E7C-2C9B8ABC6A53}">
      <dgm:prSet/>
      <dgm:spPr/>
      <dgm:t>
        <a:bodyPr/>
        <a:lstStyle/>
        <a:p>
          <a:endParaRPr lang="de-DE"/>
        </a:p>
      </dgm:t>
    </dgm:pt>
    <dgm:pt modelId="{97B1BFD3-77E8-7047-9C49-F8F0BB079617}" type="sibTrans" cxnId="{834122D2-BE1B-E849-8E7C-2C9B8ABC6A53}">
      <dgm:prSet/>
      <dgm:spPr/>
      <dgm:t>
        <a:bodyPr/>
        <a:lstStyle/>
        <a:p>
          <a:endParaRPr lang="de-DE"/>
        </a:p>
      </dgm:t>
    </dgm:pt>
    <dgm:pt modelId="{D5A1E9EE-0EE8-5D41-B3D7-5D99366AC662}">
      <dgm:prSet phldrT="[Text]" custT="1"/>
      <dgm:spPr/>
      <dgm:t>
        <a:bodyPr/>
        <a:lstStyle/>
        <a:p>
          <a:r>
            <a:rPr lang="de-DE" sz="1600" dirty="0" smtClean="0"/>
            <a:t>Massen-hafte Nichtzusammen-arbeit</a:t>
          </a:r>
          <a:endParaRPr lang="de-DE" sz="1600" dirty="0"/>
        </a:p>
      </dgm:t>
    </dgm:pt>
    <dgm:pt modelId="{F44E8683-DBF5-3C43-BADC-872D78212278}" type="parTrans" cxnId="{22773173-52B0-C24F-B7CA-5E90650F0A49}">
      <dgm:prSet/>
      <dgm:spPr/>
      <dgm:t>
        <a:bodyPr/>
        <a:lstStyle/>
        <a:p>
          <a:endParaRPr lang="de-DE"/>
        </a:p>
      </dgm:t>
    </dgm:pt>
    <dgm:pt modelId="{F2D21CB7-A355-4049-8EE9-61E3CC352E6E}" type="sibTrans" cxnId="{22773173-52B0-C24F-B7CA-5E90650F0A49}">
      <dgm:prSet/>
      <dgm:spPr/>
      <dgm:t>
        <a:bodyPr/>
        <a:lstStyle/>
        <a:p>
          <a:endParaRPr lang="de-DE"/>
        </a:p>
      </dgm:t>
    </dgm:pt>
    <dgm:pt modelId="{8F479F72-D8E9-CC44-AE63-B17C1E918143}">
      <dgm:prSet phldrT="[Text]" custT="1"/>
      <dgm:spPr/>
      <dgm:t>
        <a:bodyPr/>
        <a:lstStyle/>
        <a:p>
          <a:r>
            <a:rPr lang="de-DE" sz="1600" dirty="0" smtClean="0"/>
            <a:t>Parallel-verwaltung</a:t>
          </a:r>
          <a:endParaRPr lang="de-DE" sz="1600" dirty="0"/>
        </a:p>
      </dgm:t>
    </dgm:pt>
    <dgm:pt modelId="{4DF80043-5150-2B4C-9B43-F5D7CF92E128}" type="parTrans" cxnId="{5FE189E5-B4C0-B34D-8116-6F8AE1A1DA1F}">
      <dgm:prSet/>
      <dgm:spPr/>
      <dgm:t>
        <a:bodyPr/>
        <a:lstStyle/>
        <a:p>
          <a:endParaRPr lang="de-DE"/>
        </a:p>
      </dgm:t>
    </dgm:pt>
    <dgm:pt modelId="{2182015E-5489-0F4E-8813-D859984D15B5}" type="sibTrans" cxnId="{5FE189E5-B4C0-B34D-8116-6F8AE1A1DA1F}">
      <dgm:prSet/>
      <dgm:spPr/>
      <dgm:t>
        <a:bodyPr/>
        <a:lstStyle/>
        <a:p>
          <a:endParaRPr lang="de-DE"/>
        </a:p>
      </dgm:t>
    </dgm:pt>
    <dgm:pt modelId="{09509053-54E9-D54E-8734-F73D9938AA2F}" type="pres">
      <dgm:prSet presAssocID="{47BD1915-B457-9E47-8859-DFC7599A6423}" presName="Name0" presStyleCnt="0">
        <dgm:presLayoutVars>
          <dgm:dir/>
          <dgm:animLvl val="lvl"/>
          <dgm:resizeHandles val="exact"/>
        </dgm:presLayoutVars>
      </dgm:prSet>
      <dgm:spPr/>
    </dgm:pt>
    <dgm:pt modelId="{B6186847-BABE-7E41-9EC8-E338C051217B}" type="pres">
      <dgm:prSet presAssocID="{B05889B1-C958-3648-B740-20D2B70B7CC9}" presName="parTxOnly" presStyleLbl="node1" presStyleIdx="0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2F6C1E-CF33-A242-ACDE-939928D98150}" type="pres">
      <dgm:prSet presAssocID="{8298707F-15C7-0E43-8EB3-88C2C2778C9E}" presName="parTxOnlySpace" presStyleCnt="0"/>
      <dgm:spPr/>
    </dgm:pt>
    <dgm:pt modelId="{372E9CD0-44E2-3C4E-99C1-620E91DC0B0C}" type="pres">
      <dgm:prSet presAssocID="{BA5F421B-A634-6E41-BF56-2140DFF2152D}" presName="parTxOnly" presStyleLbl="node1" presStyleIdx="1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7528A7-E5AE-7E4E-B9B6-41751B76492B}" type="pres">
      <dgm:prSet presAssocID="{0D2169CB-417C-CF4D-A93B-0CE1F08C360C}" presName="parTxOnlySpace" presStyleCnt="0"/>
      <dgm:spPr/>
    </dgm:pt>
    <dgm:pt modelId="{25F70308-9CD8-8F4A-932F-B1A3C71EC259}" type="pres">
      <dgm:prSet presAssocID="{1CB0E64D-C6DC-F74D-BA45-83C0AC8D7471}" presName="parTxOnly" presStyleLbl="node1" presStyleIdx="2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06168F-87EB-4648-9805-C588F540F5A8}" type="pres">
      <dgm:prSet presAssocID="{97B1BFD3-77E8-7047-9C49-F8F0BB079617}" presName="parTxOnlySpace" presStyleCnt="0"/>
      <dgm:spPr/>
    </dgm:pt>
    <dgm:pt modelId="{C8B6079F-5811-1C43-B43F-F65EDA631D14}" type="pres">
      <dgm:prSet presAssocID="{D5A1E9EE-0EE8-5D41-B3D7-5D99366AC662}" presName="parTxOnly" presStyleLbl="node1" presStyleIdx="3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DA29D1-AE28-EE4C-8A37-8E51310BA7A7}" type="pres">
      <dgm:prSet presAssocID="{F2D21CB7-A355-4049-8EE9-61E3CC352E6E}" presName="parTxOnlySpace" presStyleCnt="0"/>
      <dgm:spPr/>
    </dgm:pt>
    <dgm:pt modelId="{77209C46-CE3B-514D-8D70-00D133A83F8A}" type="pres">
      <dgm:prSet presAssocID="{8F479F72-D8E9-CC44-AE63-B17C1E918143}" presName="parTxOnly" presStyleLbl="node1" presStyleIdx="4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F9A9BA2-C1EF-264B-B770-8C39F76D16E4}" type="presOf" srcId="{D5A1E9EE-0EE8-5D41-B3D7-5D99366AC662}" destId="{C8B6079F-5811-1C43-B43F-F65EDA631D14}" srcOrd="0" destOrd="0" presId="urn:microsoft.com/office/officeart/2005/8/layout/chevron1"/>
    <dgm:cxn modelId="{22773173-52B0-C24F-B7CA-5E90650F0A49}" srcId="{47BD1915-B457-9E47-8859-DFC7599A6423}" destId="{D5A1E9EE-0EE8-5D41-B3D7-5D99366AC662}" srcOrd="3" destOrd="0" parTransId="{F44E8683-DBF5-3C43-BADC-872D78212278}" sibTransId="{F2D21CB7-A355-4049-8EE9-61E3CC352E6E}"/>
    <dgm:cxn modelId="{5FE189E5-B4C0-B34D-8116-6F8AE1A1DA1F}" srcId="{47BD1915-B457-9E47-8859-DFC7599A6423}" destId="{8F479F72-D8E9-CC44-AE63-B17C1E918143}" srcOrd="4" destOrd="0" parTransId="{4DF80043-5150-2B4C-9B43-F5D7CF92E128}" sibTransId="{2182015E-5489-0F4E-8813-D859984D15B5}"/>
    <dgm:cxn modelId="{0C5893B0-9389-994E-A95C-F2FA14F2B471}" type="presOf" srcId="{BA5F421B-A634-6E41-BF56-2140DFF2152D}" destId="{372E9CD0-44E2-3C4E-99C1-620E91DC0B0C}" srcOrd="0" destOrd="0" presId="urn:microsoft.com/office/officeart/2005/8/layout/chevron1"/>
    <dgm:cxn modelId="{0BE8D49F-7C2F-B24F-8DDD-CF139FC20972}" srcId="{47BD1915-B457-9E47-8859-DFC7599A6423}" destId="{BA5F421B-A634-6E41-BF56-2140DFF2152D}" srcOrd="1" destOrd="0" parTransId="{7846E277-DEAC-204B-BC7A-AC65C69C1944}" sibTransId="{0D2169CB-417C-CF4D-A93B-0CE1F08C360C}"/>
    <dgm:cxn modelId="{21D33DCC-B9A7-4449-84DB-350C93CEA038}" type="presOf" srcId="{47BD1915-B457-9E47-8859-DFC7599A6423}" destId="{09509053-54E9-D54E-8734-F73D9938AA2F}" srcOrd="0" destOrd="0" presId="urn:microsoft.com/office/officeart/2005/8/layout/chevron1"/>
    <dgm:cxn modelId="{D854EB1F-B05D-4542-8440-198AEDE38D7A}" type="presOf" srcId="{B05889B1-C958-3648-B740-20D2B70B7CC9}" destId="{B6186847-BABE-7E41-9EC8-E338C051217B}" srcOrd="0" destOrd="0" presId="urn:microsoft.com/office/officeart/2005/8/layout/chevron1"/>
    <dgm:cxn modelId="{7B3D798F-2FEC-C74A-BF8C-CE465BB49AEF}" srcId="{47BD1915-B457-9E47-8859-DFC7599A6423}" destId="{B05889B1-C958-3648-B740-20D2B70B7CC9}" srcOrd="0" destOrd="0" parTransId="{54BEE5BB-5E09-D841-81CE-6DD3387C6133}" sibTransId="{8298707F-15C7-0E43-8EB3-88C2C2778C9E}"/>
    <dgm:cxn modelId="{0589E771-3E2E-9D4F-8218-F777DD9D8EB5}" type="presOf" srcId="{1CB0E64D-C6DC-F74D-BA45-83C0AC8D7471}" destId="{25F70308-9CD8-8F4A-932F-B1A3C71EC259}" srcOrd="0" destOrd="0" presId="urn:microsoft.com/office/officeart/2005/8/layout/chevron1"/>
    <dgm:cxn modelId="{957DFA1B-9B3C-3945-A0A2-66C60B914541}" type="presOf" srcId="{8F479F72-D8E9-CC44-AE63-B17C1E918143}" destId="{77209C46-CE3B-514D-8D70-00D133A83F8A}" srcOrd="0" destOrd="0" presId="urn:microsoft.com/office/officeart/2005/8/layout/chevron1"/>
    <dgm:cxn modelId="{834122D2-BE1B-E849-8E7C-2C9B8ABC6A53}" srcId="{47BD1915-B457-9E47-8859-DFC7599A6423}" destId="{1CB0E64D-C6DC-F74D-BA45-83C0AC8D7471}" srcOrd="2" destOrd="0" parTransId="{0285EC26-C116-C648-AA9C-F7D2BF96A215}" sibTransId="{97B1BFD3-77E8-7047-9C49-F8F0BB079617}"/>
    <dgm:cxn modelId="{4C0188EF-6AE3-304D-A218-14AAD56B8CC2}" type="presParOf" srcId="{09509053-54E9-D54E-8734-F73D9938AA2F}" destId="{B6186847-BABE-7E41-9EC8-E338C051217B}" srcOrd="0" destOrd="0" presId="urn:microsoft.com/office/officeart/2005/8/layout/chevron1"/>
    <dgm:cxn modelId="{010F6738-9695-D647-83D1-91BA84065092}" type="presParOf" srcId="{09509053-54E9-D54E-8734-F73D9938AA2F}" destId="{612F6C1E-CF33-A242-ACDE-939928D98150}" srcOrd="1" destOrd="0" presId="urn:microsoft.com/office/officeart/2005/8/layout/chevron1"/>
    <dgm:cxn modelId="{12E11972-4CC5-7846-8E6D-83FE0AC16AFF}" type="presParOf" srcId="{09509053-54E9-D54E-8734-F73D9938AA2F}" destId="{372E9CD0-44E2-3C4E-99C1-620E91DC0B0C}" srcOrd="2" destOrd="0" presId="urn:microsoft.com/office/officeart/2005/8/layout/chevron1"/>
    <dgm:cxn modelId="{DAD3E8BC-9501-4143-BD56-A1B9A35C7B98}" type="presParOf" srcId="{09509053-54E9-D54E-8734-F73D9938AA2F}" destId="{A57528A7-E5AE-7E4E-B9B6-41751B76492B}" srcOrd="3" destOrd="0" presId="urn:microsoft.com/office/officeart/2005/8/layout/chevron1"/>
    <dgm:cxn modelId="{B7DF960A-F156-F745-BCE7-49B1004955D7}" type="presParOf" srcId="{09509053-54E9-D54E-8734-F73D9938AA2F}" destId="{25F70308-9CD8-8F4A-932F-B1A3C71EC259}" srcOrd="4" destOrd="0" presId="urn:microsoft.com/office/officeart/2005/8/layout/chevron1"/>
    <dgm:cxn modelId="{6FC8E232-363C-074D-BB8E-FAA90B9E1CCA}" type="presParOf" srcId="{09509053-54E9-D54E-8734-F73D9938AA2F}" destId="{B206168F-87EB-4648-9805-C588F540F5A8}" srcOrd="5" destOrd="0" presId="urn:microsoft.com/office/officeart/2005/8/layout/chevron1"/>
    <dgm:cxn modelId="{C38EA3D6-DECA-4043-BF2F-E72F37579AF8}" type="presParOf" srcId="{09509053-54E9-D54E-8734-F73D9938AA2F}" destId="{C8B6079F-5811-1C43-B43F-F65EDA631D14}" srcOrd="6" destOrd="0" presId="urn:microsoft.com/office/officeart/2005/8/layout/chevron1"/>
    <dgm:cxn modelId="{66B76E88-F19C-FB4B-9B0B-D73631CBB02B}" type="presParOf" srcId="{09509053-54E9-D54E-8734-F73D9938AA2F}" destId="{4FDA29D1-AE28-EE4C-8A37-8E51310BA7A7}" srcOrd="7" destOrd="0" presId="urn:microsoft.com/office/officeart/2005/8/layout/chevron1"/>
    <dgm:cxn modelId="{193BD708-6B30-D14B-8ECA-B1E4B55ECE4F}" type="presParOf" srcId="{09509053-54E9-D54E-8734-F73D9938AA2F}" destId="{77209C46-CE3B-514D-8D70-00D133A83F8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D1915-B457-9E47-8859-DFC7599A6423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B05889B1-C958-3648-B740-20D2B70B7CC9}">
      <dgm:prSet phldrT="[Text]" custT="1"/>
      <dgm:spPr/>
      <dgm:t>
        <a:bodyPr/>
        <a:lstStyle/>
        <a:p>
          <a:r>
            <a:rPr lang="de-DE" sz="1600" dirty="0" smtClean="0"/>
            <a:t>Bewusst-seins-bildung</a:t>
          </a:r>
          <a:endParaRPr lang="de-DE" sz="1600" dirty="0"/>
        </a:p>
      </dgm:t>
    </dgm:pt>
    <dgm:pt modelId="{54BEE5BB-5E09-D841-81CE-6DD3387C6133}" type="parTrans" cxnId="{7B3D798F-2FEC-C74A-BF8C-CE465BB49AEF}">
      <dgm:prSet/>
      <dgm:spPr/>
      <dgm:t>
        <a:bodyPr/>
        <a:lstStyle/>
        <a:p>
          <a:endParaRPr lang="de-DE"/>
        </a:p>
      </dgm:t>
    </dgm:pt>
    <dgm:pt modelId="{8298707F-15C7-0E43-8EB3-88C2C2778C9E}" type="sibTrans" cxnId="{7B3D798F-2FEC-C74A-BF8C-CE465BB49AEF}">
      <dgm:prSet/>
      <dgm:spPr/>
      <dgm:t>
        <a:bodyPr/>
        <a:lstStyle/>
        <a:p>
          <a:endParaRPr lang="de-DE"/>
        </a:p>
      </dgm:t>
    </dgm:pt>
    <dgm:pt modelId="{BA5F421B-A634-6E41-BF56-2140DFF2152D}">
      <dgm:prSet phldrT="[Text]" custT="1"/>
      <dgm:spPr/>
      <dgm:t>
        <a:bodyPr/>
        <a:lstStyle/>
        <a:p>
          <a:r>
            <a:rPr lang="de-DE" sz="1400" dirty="0" smtClean="0"/>
            <a:t>Organisierung &amp; Organisationsaufbau</a:t>
          </a:r>
          <a:endParaRPr lang="de-DE" sz="1400" dirty="0"/>
        </a:p>
      </dgm:t>
    </dgm:pt>
    <dgm:pt modelId="{7846E277-DEAC-204B-BC7A-AC65C69C1944}" type="parTrans" cxnId="{0BE8D49F-7C2F-B24F-8DDD-CF139FC20972}">
      <dgm:prSet/>
      <dgm:spPr/>
      <dgm:t>
        <a:bodyPr/>
        <a:lstStyle/>
        <a:p>
          <a:endParaRPr lang="de-DE"/>
        </a:p>
      </dgm:t>
    </dgm:pt>
    <dgm:pt modelId="{0D2169CB-417C-CF4D-A93B-0CE1F08C360C}" type="sibTrans" cxnId="{0BE8D49F-7C2F-B24F-8DDD-CF139FC20972}">
      <dgm:prSet/>
      <dgm:spPr/>
      <dgm:t>
        <a:bodyPr/>
        <a:lstStyle/>
        <a:p>
          <a:endParaRPr lang="de-DE"/>
        </a:p>
      </dgm:t>
    </dgm:pt>
    <dgm:pt modelId="{1CB0E64D-C6DC-F74D-BA45-83C0AC8D7471}">
      <dgm:prSet phldrT="[Text]" custT="1"/>
      <dgm:spPr/>
      <dgm:t>
        <a:bodyPr/>
        <a:lstStyle/>
        <a:p>
          <a:r>
            <a:rPr lang="de-DE" sz="1600" dirty="0" err="1" smtClean="0"/>
            <a:t>Konfron-tation</a:t>
          </a:r>
          <a:endParaRPr lang="de-DE" sz="1600" dirty="0"/>
        </a:p>
      </dgm:t>
    </dgm:pt>
    <dgm:pt modelId="{0285EC26-C116-C648-AA9C-F7D2BF96A215}" type="parTrans" cxnId="{834122D2-BE1B-E849-8E7C-2C9B8ABC6A53}">
      <dgm:prSet/>
      <dgm:spPr/>
      <dgm:t>
        <a:bodyPr/>
        <a:lstStyle/>
        <a:p>
          <a:endParaRPr lang="de-DE"/>
        </a:p>
      </dgm:t>
    </dgm:pt>
    <dgm:pt modelId="{97B1BFD3-77E8-7047-9C49-F8F0BB079617}" type="sibTrans" cxnId="{834122D2-BE1B-E849-8E7C-2C9B8ABC6A53}">
      <dgm:prSet/>
      <dgm:spPr/>
      <dgm:t>
        <a:bodyPr/>
        <a:lstStyle/>
        <a:p>
          <a:endParaRPr lang="de-DE"/>
        </a:p>
      </dgm:t>
    </dgm:pt>
    <dgm:pt modelId="{D5A1E9EE-0EE8-5D41-B3D7-5D99366AC662}">
      <dgm:prSet phldrT="[Text]" custT="1"/>
      <dgm:spPr/>
      <dgm:t>
        <a:bodyPr/>
        <a:lstStyle/>
        <a:p>
          <a:r>
            <a:rPr lang="de-DE" sz="1600" dirty="0" smtClean="0"/>
            <a:t>Massen-hafte Nichtzusammen-arbeit</a:t>
          </a:r>
          <a:endParaRPr lang="de-DE" sz="1600" dirty="0"/>
        </a:p>
      </dgm:t>
    </dgm:pt>
    <dgm:pt modelId="{F44E8683-DBF5-3C43-BADC-872D78212278}" type="parTrans" cxnId="{22773173-52B0-C24F-B7CA-5E90650F0A49}">
      <dgm:prSet/>
      <dgm:spPr/>
      <dgm:t>
        <a:bodyPr/>
        <a:lstStyle/>
        <a:p>
          <a:endParaRPr lang="de-DE"/>
        </a:p>
      </dgm:t>
    </dgm:pt>
    <dgm:pt modelId="{F2D21CB7-A355-4049-8EE9-61E3CC352E6E}" type="sibTrans" cxnId="{22773173-52B0-C24F-B7CA-5E90650F0A49}">
      <dgm:prSet/>
      <dgm:spPr/>
      <dgm:t>
        <a:bodyPr/>
        <a:lstStyle/>
        <a:p>
          <a:endParaRPr lang="de-DE"/>
        </a:p>
      </dgm:t>
    </dgm:pt>
    <dgm:pt modelId="{8F479F72-D8E9-CC44-AE63-B17C1E918143}">
      <dgm:prSet phldrT="[Text]" custT="1"/>
      <dgm:spPr/>
      <dgm:t>
        <a:bodyPr/>
        <a:lstStyle/>
        <a:p>
          <a:r>
            <a:rPr lang="de-DE" sz="1600" dirty="0" smtClean="0"/>
            <a:t>Parallel-verwaltung</a:t>
          </a:r>
          <a:endParaRPr lang="de-DE" sz="1600" dirty="0"/>
        </a:p>
      </dgm:t>
    </dgm:pt>
    <dgm:pt modelId="{4DF80043-5150-2B4C-9B43-F5D7CF92E128}" type="parTrans" cxnId="{5FE189E5-B4C0-B34D-8116-6F8AE1A1DA1F}">
      <dgm:prSet/>
      <dgm:spPr/>
      <dgm:t>
        <a:bodyPr/>
        <a:lstStyle/>
        <a:p>
          <a:endParaRPr lang="de-DE"/>
        </a:p>
      </dgm:t>
    </dgm:pt>
    <dgm:pt modelId="{2182015E-5489-0F4E-8813-D859984D15B5}" type="sibTrans" cxnId="{5FE189E5-B4C0-B34D-8116-6F8AE1A1DA1F}">
      <dgm:prSet/>
      <dgm:spPr/>
      <dgm:t>
        <a:bodyPr/>
        <a:lstStyle/>
        <a:p>
          <a:endParaRPr lang="de-DE"/>
        </a:p>
      </dgm:t>
    </dgm:pt>
    <dgm:pt modelId="{09509053-54E9-D54E-8734-F73D9938AA2F}" type="pres">
      <dgm:prSet presAssocID="{47BD1915-B457-9E47-8859-DFC7599A6423}" presName="Name0" presStyleCnt="0">
        <dgm:presLayoutVars>
          <dgm:dir/>
          <dgm:animLvl val="lvl"/>
          <dgm:resizeHandles val="exact"/>
        </dgm:presLayoutVars>
      </dgm:prSet>
      <dgm:spPr/>
    </dgm:pt>
    <dgm:pt modelId="{B6186847-BABE-7E41-9EC8-E338C051217B}" type="pres">
      <dgm:prSet presAssocID="{B05889B1-C958-3648-B740-20D2B70B7CC9}" presName="parTxOnly" presStyleLbl="node1" presStyleIdx="0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2F6C1E-CF33-A242-ACDE-939928D98150}" type="pres">
      <dgm:prSet presAssocID="{8298707F-15C7-0E43-8EB3-88C2C2778C9E}" presName="parTxOnlySpace" presStyleCnt="0"/>
      <dgm:spPr/>
    </dgm:pt>
    <dgm:pt modelId="{372E9CD0-44E2-3C4E-99C1-620E91DC0B0C}" type="pres">
      <dgm:prSet presAssocID="{BA5F421B-A634-6E41-BF56-2140DFF2152D}" presName="parTxOnly" presStyleLbl="node1" presStyleIdx="1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7528A7-E5AE-7E4E-B9B6-41751B76492B}" type="pres">
      <dgm:prSet presAssocID="{0D2169CB-417C-CF4D-A93B-0CE1F08C360C}" presName="parTxOnlySpace" presStyleCnt="0"/>
      <dgm:spPr/>
    </dgm:pt>
    <dgm:pt modelId="{25F70308-9CD8-8F4A-932F-B1A3C71EC259}" type="pres">
      <dgm:prSet presAssocID="{1CB0E64D-C6DC-F74D-BA45-83C0AC8D7471}" presName="parTxOnly" presStyleLbl="node1" presStyleIdx="2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06168F-87EB-4648-9805-C588F540F5A8}" type="pres">
      <dgm:prSet presAssocID="{97B1BFD3-77E8-7047-9C49-F8F0BB079617}" presName="parTxOnlySpace" presStyleCnt="0"/>
      <dgm:spPr/>
    </dgm:pt>
    <dgm:pt modelId="{C8B6079F-5811-1C43-B43F-F65EDA631D14}" type="pres">
      <dgm:prSet presAssocID="{D5A1E9EE-0EE8-5D41-B3D7-5D99366AC662}" presName="parTxOnly" presStyleLbl="node1" presStyleIdx="3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DA29D1-AE28-EE4C-8A37-8E51310BA7A7}" type="pres">
      <dgm:prSet presAssocID="{F2D21CB7-A355-4049-8EE9-61E3CC352E6E}" presName="parTxOnlySpace" presStyleCnt="0"/>
      <dgm:spPr/>
    </dgm:pt>
    <dgm:pt modelId="{77209C46-CE3B-514D-8D70-00D133A83F8A}" type="pres">
      <dgm:prSet presAssocID="{8F479F72-D8E9-CC44-AE63-B17C1E918143}" presName="parTxOnly" presStyleLbl="node1" presStyleIdx="4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2773173-52B0-C24F-B7CA-5E90650F0A49}" srcId="{47BD1915-B457-9E47-8859-DFC7599A6423}" destId="{D5A1E9EE-0EE8-5D41-B3D7-5D99366AC662}" srcOrd="3" destOrd="0" parTransId="{F44E8683-DBF5-3C43-BADC-872D78212278}" sibTransId="{F2D21CB7-A355-4049-8EE9-61E3CC352E6E}"/>
    <dgm:cxn modelId="{858843D5-5FEB-FA42-A360-F8CC0914ED53}" type="presOf" srcId="{47BD1915-B457-9E47-8859-DFC7599A6423}" destId="{09509053-54E9-D54E-8734-F73D9938AA2F}" srcOrd="0" destOrd="0" presId="urn:microsoft.com/office/officeart/2005/8/layout/chevron1"/>
    <dgm:cxn modelId="{6D0A077B-A8DD-B242-AA70-E20B3FFB4CC3}" type="presOf" srcId="{8F479F72-D8E9-CC44-AE63-B17C1E918143}" destId="{77209C46-CE3B-514D-8D70-00D133A83F8A}" srcOrd="0" destOrd="0" presId="urn:microsoft.com/office/officeart/2005/8/layout/chevron1"/>
    <dgm:cxn modelId="{5FE189E5-B4C0-B34D-8116-6F8AE1A1DA1F}" srcId="{47BD1915-B457-9E47-8859-DFC7599A6423}" destId="{8F479F72-D8E9-CC44-AE63-B17C1E918143}" srcOrd="4" destOrd="0" parTransId="{4DF80043-5150-2B4C-9B43-F5D7CF92E128}" sibTransId="{2182015E-5489-0F4E-8813-D859984D15B5}"/>
    <dgm:cxn modelId="{0BE8D49F-7C2F-B24F-8DDD-CF139FC20972}" srcId="{47BD1915-B457-9E47-8859-DFC7599A6423}" destId="{BA5F421B-A634-6E41-BF56-2140DFF2152D}" srcOrd="1" destOrd="0" parTransId="{7846E277-DEAC-204B-BC7A-AC65C69C1944}" sibTransId="{0D2169CB-417C-CF4D-A93B-0CE1F08C360C}"/>
    <dgm:cxn modelId="{7B3D798F-2FEC-C74A-BF8C-CE465BB49AEF}" srcId="{47BD1915-B457-9E47-8859-DFC7599A6423}" destId="{B05889B1-C958-3648-B740-20D2B70B7CC9}" srcOrd="0" destOrd="0" parTransId="{54BEE5BB-5E09-D841-81CE-6DD3387C6133}" sibTransId="{8298707F-15C7-0E43-8EB3-88C2C2778C9E}"/>
    <dgm:cxn modelId="{051869BC-875D-DC48-A67E-4715DE3013AA}" type="presOf" srcId="{B05889B1-C958-3648-B740-20D2B70B7CC9}" destId="{B6186847-BABE-7E41-9EC8-E338C051217B}" srcOrd="0" destOrd="0" presId="urn:microsoft.com/office/officeart/2005/8/layout/chevron1"/>
    <dgm:cxn modelId="{834122D2-BE1B-E849-8E7C-2C9B8ABC6A53}" srcId="{47BD1915-B457-9E47-8859-DFC7599A6423}" destId="{1CB0E64D-C6DC-F74D-BA45-83C0AC8D7471}" srcOrd="2" destOrd="0" parTransId="{0285EC26-C116-C648-AA9C-F7D2BF96A215}" sibTransId="{97B1BFD3-77E8-7047-9C49-F8F0BB079617}"/>
    <dgm:cxn modelId="{2F38FBA9-4977-6A49-8506-05ADEA06043F}" type="presOf" srcId="{1CB0E64D-C6DC-F74D-BA45-83C0AC8D7471}" destId="{25F70308-9CD8-8F4A-932F-B1A3C71EC259}" srcOrd="0" destOrd="0" presId="urn:microsoft.com/office/officeart/2005/8/layout/chevron1"/>
    <dgm:cxn modelId="{066E28D4-1018-B343-99E7-3F9F7F217CE4}" type="presOf" srcId="{BA5F421B-A634-6E41-BF56-2140DFF2152D}" destId="{372E9CD0-44E2-3C4E-99C1-620E91DC0B0C}" srcOrd="0" destOrd="0" presId="urn:microsoft.com/office/officeart/2005/8/layout/chevron1"/>
    <dgm:cxn modelId="{0FA9E636-F79A-0844-BDB2-405F5EFD68A7}" type="presOf" srcId="{D5A1E9EE-0EE8-5D41-B3D7-5D99366AC662}" destId="{C8B6079F-5811-1C43-B43F-F65EDA631D14}" srcOrd="0" destOrd="0" presId="urn:microsoft.com/office/officeart/2005/8/layout/chevron1"/>
    <dgm:cxn modelId="{7F741C4C-516E-AE41-9FE6-A93C615C1436}" type="presParOf" srcId="{09509053-54E9-D54E-8734-F73D9938AA2F}" destId="{B6186847-BABE-7E41-9EC8-E338C051217B}" srcOrd="0" destOrd="0" presId="urn:microsoft.com/office/officeart/2005/8/layout/chevron1"/>
    <dgm:cxn modelId="{D24C5B1F-C8C1-4241-A59D-430F44226007}" type="presParOf" srcId="{09509053-54E9-D54E-8734-F73D9938AA2F}" destId="{612F6C1E-CF33-A242-ACDE-939928D98150}" srcOrd="1" destOrd="0" presId="urn:microsoft.com/office/officeart/2005/8/layout/chevron1"/>
    <dgm:cxn modelId="{81F77762-10DD-2940-94B7-17188911DA87}" type="presParOf" srcId="{09509053-54E9-D54E-8734-F73D9938AA2F}" destId="{372E9CD0-44E2-3C4E-99C1-620E91DC0B0C}" srcOrd="2" destOrd="0" presId="urn:microsoft.com/office/officeart/2005/8/layout/chevron1"/>
    <dgm:cxn modelId="{BC4F7482-E17F-E44D-A6A5-15ABE11D81B8}" type="presParOf" srcId="{09509053-54E9-D54E-8734-F73D9938AA2F}" destId="{A57528A7-E5AE-7E4E-B9B6-41751B76492B}" srcOrd="3" destOrd="0" presId="urn:microsoft.com/office/officeart/2005/8/layout/chevron1"/>
    <dgm:cxn modelId="{19807416-5976-3343-8A38-411622F68E9E}" type="presParOf" srcId="{09509053-54E9-D54E-8734-F73D9938AA2F}" destId="{25F70308-9CD8-8F4A-932F-B1A3C71EC259}" srcOrd="4" destOrd="0" presId="urn:microsoft.com/office/officeart/2005/8/layout/chevron1"/>
    <dgm:cxn modelId="{C00553DD-BCC0-6A4B-B583-B16F5CAE2D91}" type="presParOf" srcId="{09509053-54E9-D54E-8734-F73D9938AA2F}" destId="{B206168F-87EB-4648-9805-C588F540F5A8}" srcOrd="5" destOrd="0" presId="urn:microsoft.com/office/officeart/2005/8/layout/chevron1"/>
    <dgm:cxn modelId="{BDC7A153-37BA-FF45-AEE4-36145229EE04}" type="presParOf" srcId="{09509053-54E9-D54E-8734-F73D9938AA2F}" destId="{C8B6079F-5811-1C43-B43F-F65EDA631D14}" srcOrd="6" destOrd="0" presId="urn:microsoft.com/office/officeart/2005/8/layout/chevron1"/>
    <dgm:cxn modelId="{9E501E90-75A2-BC4E-B963-DB4A7993ACD9}" type="presParOf" srcId="{09509053-54E9-D54E-8734-F73D9938AA2F}" destId="{4FDA29D1-AE28-EE4C-8A37-8E51310BA7A7}" srcOrd="7" destOrd="0" presId="urn:microsoft.com/office/officeart/2005/8/layout/chevron1"/>
    <dgm:cxn modelId="{1B59D962-AC7A-5145-8F58-3620E88209D9}" type="presParOf" srcId="{09509053-54E9-D54E-8734-F73D9938AA2F}" destId="{77209C46-CE3B-514D-8D70-00D133A83F8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BD1915-B457-9E47-8859-DFC7599A6423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B05889B1-C958-3648-B740-20D2B70B7CC9}">
      <dgm:prSet phldrT="[Text]" custT="1"/>
      <dgm:spPr/>
      <dgm:t>
        <a:bodyPr/>
        <a:lstStyle/>
        <a:p>
          <a:r>
            <a:rPr lang="de-DE" sz="1600" dirty="0" smtClean="0"/>
            <a:t>Bewusst-seins-bildung</a:t>
          </a:r>
          <a:endParaRPr lang="de-DE" sz="1600" dirty="0"/>
        </a:p>
      </dgm:t>
    </dgm:pt>
    <dgm:pt modelId="{54BEE5BB-5E09-D841-81CE-6DD3387C6133}" type="parTrans" cxnId="{7B3D798F-2FEC-C74A-BF8C-CE465BB49AEF}">
      <dgm:prSet/>
      <dgm:spPr/>
      <dgm:t>
        <a:bodyPr/>
        <a:lstStyle/>
        <a:p>
          <a:endParaRPr lang="de-DE"/>
        </a:p>
      </dgm:t>
    </dgm:pt>
    <dgm:pt modelId="{8298707F-15C7-0E43-8EB3-88C2C2778C9E}" type="sibTrans" cxnId="{7B3D798F-2FEC-C74A-BF8C-CE465BB49AEF}">
      <dgm:prSet/>
      <dgm:spPr/>
      <dgm:t>
        <a:bodyPr/>
        <a:lstStyle/>
        <a:p>
          <a:endParaRPr lang="de-DE"/>
        </a:p>
      </dgm:t>
    </dgm:pt>
    <dgm:pt modelId="{BA5F421B-A634-6E41-BF56-2140DFF2152D}">
      <dgm:prSet phldrT="[Text]" custT="1"/>
      <dgm:spPr/>
      <dgm:t>
        <a:bodyPr/>
        <a:lstStyle/>
        <a:p>
          <a:r>
            <a:rPr lang="de-DE" sz="1400" dirty="0" smtClean="0"/>
            <a:t>Organisierung &amp; Organisationsaufbau</a:t>
          </a:r>
          <a:endParaRPr lang="de-DE" sz="1400" dirty="0"/>
        </a:p>
      </dgm:t>
    </dgm:pt>
    <dgm:pt modelId="{7846E277-DEAC-204B-BC7A-AC65C69C1944}" type="parTrans" cxnId="{0BE8D49F-7C2F-B24F-8DDD-CF139FC20972}">
      <dgm:prSet/>
      <dgm:spPr/>
      <dgm:t>
        <a:bodyPr/>
        <a:lstStyle/>
        <a:p>
          <a:endParaRPr lang="de-DE"/>
        </a:p>
      </dgm:t>
    </dgm:pt>
    <dgm:pt modelId="{0D2169CB-417C-CF4D-A93B-0CE1F08C360C}" type="sibTrans" cxnId="{0BE8D49F-7C2F-B24F-8DDD-CF139FC20972}">
      <dgm:prSet/>
      <dgm:spPr/>
      <dgm:t>
        <a:bodyPr/>
        <a:lstStyle/>
        <a:p>
          <a:endParaRPr lang="de-DE"/>
        </a:p>
      </dgm:t>
    </dgm:pt>
    <dgm:pt modelId="{1CB0E64D-C6DC-F74D-BA45-83C0AC8D7471}">
      <dgm:prSet phldrT="[Text]" custT="1"/>
      <dgm:spPr/>
      <dgm:t>
        <a:bodyPr/>
        <a:lstStyle/>
        <a:p>
          <a:r>
            <a:rPr lang="de-DE" sz="1600" dirty="0" err="1" smtClean="0"/>
            <a:t>Konfron-tation</a:t>
          </a:r>
          <a:endParaRPr lang="de-DE" sz="1600" dirty="0"/>
        </a:p>
      </dgm:t>
    </dgm:pt>
    <dgm:pt modelId="{0285EC26-C116-C648-AA9C-F7D2BF96A215}" type="parTrans" cxnId="{834122D2-BE1B-E849-8E7C-2C9B8ABC6A53}">
      <dgm:prSet/>
      <dgm:spPr/>
      <dgm:t>
        <a:bodyPr/>
        <a:lstStyle/>
        <a:p>
          <a:endParaRPr lang="de-DE"/>
        </a:p>
      </dgm:t>
    </dgm:pt>
    <dgm:pt modelId="{97B1BFD3-77E8-7047-9C49-F8F0BB079617}" type="sibTrans" cxnId="{834122D2-BE1B-E849-8E7C-2C9B8ABC6A53}">
      <dgm:prSet/>
      <dgm:spPr/>
      <dgm:t>
        <a:bodyPr/>
        <a:lstStyle/>
        <a:p>
          <a:endParaRPr lang="de-DE"/>
        </a:p>
      </dgm:t>
    </dgm:pt>
    <dgm:pt modelId="{D5A1E9EE-0EE8-5D41-B3D7-5D99366AC662}">
      <dgm:prSet phldrT="[Text]" custT="1"/>
      <dgm:spPr/>
      <dgm:t>
        <a:bodyPr/>
        <a:lstStyle/>
        <a:p>
          <a:r>
            <a:rPr lang="de-DE" sz="1600" dirty="0" smtClean="0"/>
            <a:t>Massen-hafte Nichtzusammen-arbeit</a:t>
          </a:r>
          <a:endParaRPr lang="de-DE" sz="1600" dirty="0"/>
        </a:p>
      </dgm:t>
    </dgm:pt>
    <dgm:pt modelId="{F44E8683-DBF5-3C43-BADC-872D78212278}" type="parTrans" cxnId="{22773173-52B0-C24F-B7CA-5E90650F0A49}">
      <dgm:prSet/>
      <dgm:spPr/>
      <dgm:t>
        <a:bodyPr/>
        <a:lstStyle/>
        <a:p>
          <a:endParaRPr lang="de-DE"/>
        </a:p>
      </dgm:t>
    </dgm:pt>
    <dgm:pt modelId="{F2D21CB7-A355-4049-8EE9-61E3CC352E6E}" type="sibTrans" cxnId="{22773173-52B0-C24F-B7CA-5E90650F0A49}">
      <dgm:prSet/>
      <dgm:spPr/>
      <dgm:t>
        <a:bodyPr/>
        <a:lstStyle/>
        <a:p>
          <a:endParaRPr lang="de-DE"/>
        </a:p>
      </dgm:t>
    </dgm:pt>
    <dgm:pt modelId="{8F479F72-D8E9-CC44-AE63-B17C1E918143}">
      <dgm:prSet phldrT="[Text]" custT="1"/>
      <dgm:spPr/>
      <dgm:t>
        <a:bodyPr/>
        <a:lstStyle/>
        <a:p>
          <a:r>
            <a:rPr lang="de-DE" sz="1600" dirty="0" smtClean="0"/>
            <a:t>Parallel-verwaltung</a:t>
          </a:r>
          <a:endParaRPr lang="de-DE" sz="1600" dirty="0"/>
        </a:p>
      </dgm:t>
    </dgm:pt>
    <dgm:pt modelId="{4DF80043-5150-2B4C-9B43-F5D7CF92E128}" type="parTrans" cxnId="{5FE189E5-B4C0-B34D-8116-6F8AE1A1DA1F}">
      <dgm:prSet/>
      <dgm:spPr/>
      <dgm:t>
        <a:bodyPr/>
        <a:lstStyle/>
        <a:p>
          <a:endParaRPr lang="de-DE"/>
        </a:p>
      </dgm:t>
    </dgm:pt>
    <dgm:pt modelId="{2182015E-5489-0F4E-8813-D859984D15B5}" type="sibTrans" cxnId="{5FE189E5-B4C0-B34D-8116-6F8AE1A1DA1F}">
      <dgm:prSet/>
      <dgm:spPr/>
      <dgm:t>
        <a:bodyPr/>
        <a:lstStyle/>
        <a:p>
          <a:endParaRPr lang="de-DE"/>
        </a:p>
      </dgm:t>
    </dgm:pt>
    <dgm:pt modelId="{09509053-54E9-D54E-8734-F73D9938AA2F}" type="pres">
      <dgm:prSet presAssocID="{47BD1915-B457-9E47-8859-DFC7599A6423}" presName="Name0" presStyleCnt="0">
        <dgm:presLayoutVars>
          <dgm:dir/>
          <dgm:animLvl val="lvl"/>
          <dgm:resizeHandles val="exact"/>
        </dgm:presLayoutVars>
      </dgm:prSet>
      <dgm:spPr/>
    </dgm:pt>
    <dgm:pt modelId="{B6186847-BABE-7E41-9EC8-E338C051217B}" type="pres">
      <dgm:prSet presAssocID="{B05889B1-C958-3648-B740-20D2B70B7CC9}" presName="parTxOnly" presStyleLbl="node1" presStyleIdx="0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2F6C1E-CF33-A242-ACDE-939928D98150}" type="pres">
      <dgm:prSet presAssocID="{8298707F-15C7-0E43-8EB3-88C2C2778C9E}" presName="parTxOnlySpace" presStyleCnt="0"/>
      <dgm:spPr/>
    </dgm:pt>
    <dgm:pt modelId="{372E9CD0-44E2-3C4E-99C1-620E91DC0B0C}" type="pres">
      <dgm:prSet presAssocID="{BA5F421B-A634-6E41-BF56-2140DFF2152D}" presName="parTxOnly" presStyleLbl="node1" presStyleIdx="1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7528A7-E5AE-7E4E-B9B6-41751B76492B}" type="pres">
      <dgm:prSet presAssocID="{0D2169CB-417C-CF4D-A93B-0CE1F08C360C}" presName="parTxOnlySpace" presStyleCnt="0"/>
      <dgm:spPr/>
    </dgm:pt>
    <dgm:pt modelId="{25F70308-9CD8-8F4A-932F-B1A3C71EC259}" type="pres">
      <dgm:prSet presAssocID="{1CB0E64D-C6DC-F74D-BA45-83C0AC8D7471}" presName="parTxOnly" presStyleLbl="node1" presStyleIdx="2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06168F-87EB-4648-9805-C588F540F5A8}" type="pres">
      <dgm:prSet presAssocID="{97B1BFD3-77E8-7047-9C49-F8F0BB079617}" presName="parTxOnlySpace" presStyleCnt="0"/>
      <dgm:spPr/>
    </dgm:pt>
    <dgm:pt modelId="{C8B6079F-5811-1C43-B43F-F65EDA631D14}" type="pres">
      <dgm:prSet presAssocID="{D5A1E9EE-0EE8-5D41-B3D7-5D99366AC662}" presName="parTxOnly" presStyleLbl="node1" presStyleIdx="3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DA29D1-AE28-EE4C-8A37-8E51310BA7A7}" type="pres">
      <dgm:prSet presAssocID="{F2D21CB7-A355-4049-8EE9-61E3CC352E6E}" presName="parTxOnlySpace" presStyleCnt="0"/>
      <dgm:spPr/>
    </dgm:pt>
    <dgm:pt modelId="{77209C46-CE3B-514D-8D70-00D133A83F8A}" type="pres">
      <dgm:prSet presAssocID="{8F479F72-D8E9-CC44-AE63-B17C1E918143}" presName="parTxOnly" presStyleLbl="node1" presStyleIdx="4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2773173-52B0-C24F-B7CA-5E90650F0A49}" srcId="{47BD1915-B457-9E47-8859-DFC7599A6423}" destId="{D5A1E9EE-0EE8-5D41-B3D7-5D99366AC662}" srcOrd="3" destOrd="0" parTransId="{F44E8683-DBF5-3C43-BADC-872D78212278}" sibTransId="{F2D21CB7-A355-4049-8EE9-61E3CC352E6E}"/>
    <dgm:cxn modelId="{5FE189E5-B4C0-B34D-8116-6F8AE1A1DA1F}" srcId="{47BD1915-B457-9E47-8859-DFC7599A6423}" destId="{8F479F72-D8E9-CC44-AE63-B17C1E918143}" srcOrd="4" destOrd="0" parTransId="{4DF80043-5150-2B4C-9B43-F5D7CF92E128}" sibTransId="{2182015E-5489-0F4E-8813-D859984D15B5}"/>
    <dgm:cxn modelId="{C5064471-6321-0045-89B4-3FFFAD146D84}" type="presOf" srcId="{47BD1915-B457-9E47-8859-DFC7599A6423}" destId="{09509053-54E9-D54E-8734-F73D9938AA2F}" srcOrd="0" destOrd="0" presId="urn:microsoft.com/office/officeart/2005/8/layout/chevron1"/>
    <dgm:cxn modelId="{C037F7C0-4499-F747-AE6E-6AEB490B402D}" type="presOf" srcId="{8F479F72-D8E9-CC44-AE63-B17C1E918143}" destId="{77209C46-CE3B-514D-8D70-00D133A83F8A}" srcOrd="0" destOrd="0" presId="urn:microsoft.com/office/officeart/2005/8/layout/chevron1"/>
    <dgm:cxn modelId="{9F492DE2-5DF3-974F-A367-ED74ABEABB17}" type="presOf" srcId="{B05889B1-C958-3648-B740-20D2B70B7CC9}" destId="{B6186847-BABE-7E41-9EC8-E338C051217B}" srcOrd="0" destOrd="0" presId="urn:microsoft.com/office/officeart/2005/8/layout/chevron1"/>
    <dgm:cxn modelId="{A2A1724F-EECF-924E-949A-EA865FBAE2CC}" type="presOf" srcId="{BA5F421B-A634-6E41-BF56-2140DFF2152D}" destId="{372E9CD0-44E2-3C4E-99C1-620E91DC0B0C}" srcOrd="0" destOrd="0" presId="urn:microsoft.com/office/officeart/2005/8/layout/chevron1"/>
    <dgm:cxn modelId="{0BE8D49F-7C2F-B24F-8DDD-CF139FC20972}" srcId="{47BD1915-B457-9E47-8859-DFC7599A6423}" destId="{BA5F421B-A634-6E41-BF56-2140DFF2152D}" srcOrd="1" destOrd="0" parTransId="{7846E277-DEAC-204B-BC7A-AC65C69C1944}" sibTransId="{0D2169CB-417C-CF4D-A93B-0CE1F08C360C}"/>
    <dgm:cxn modelId="{7B3D798F-2FEC-C74A-BF8C-CE465BB49AEF}" srcId="{47BD1915-B457-9E47-8859-DFC7599A6423}" destId="{B05889B1-C958-3648-B740-20D2B70B7CC9}" srcOrd="0" destOrd="0" parTransId="{54BEE5BB-5E09-D841-81CE-6DD3387C6133}" sibTransId="{8298707F-15C7-0E43-8EB3-88C2C2778C9E}"/>
    <dgm:cxn modelId="{9BC64D43-23F0-B748-BD7A-C3A7B946F8CE}" type="presOf" srcId="{D5A1E9EE-0EE8-5D41-B3D7-5D99366AC662}" destId="{C8B6079F-5811-1C43-B43F-F65EDA631D14}" srcOrd="0" destOrd="0" presId="urn:microsoft.com/office/officeart/2005/8/layout/chevron1"/>
    <dgm:cxn modelId="{49BD01C8-C37C-854B-83F1-24BA909BE5E5}" type="presOf" srcId="{1CB0E64D-C6DC-F74D-BA45-83C0AC8D7471}" destId="{25F70308-9CD8-8F4A-932F-B1A3C71EC259}" srcOrd="0" destOrd="0" presId="urn:microsoft.com/office/officeart/2005/8/layout/chevron1"/>
    <dgm:cxn modelId="{834122D2-BE1B-E849-8E7C-2C9B8ABC6A53}" srcId="{47BD1915-B457-9E47-8859-DFC7599A6423}" destId="{1CB0E64D-C6DC-F74D-BA45-83C0AC8D7471}" srcOrd="2" destOrd="0" parTransId="{0285EC26-C116-C648-AA9C-F7D2BF96A215}" sibTransId="{97B1BFD3-77E8-7047-9C49-F8F0BB079617}"/>
    <dgm:cxn modelId="{674B5C2B-DB63-8748-A454-DFDD38DA2F53}" type="presParOf" srcId="{09509053-54E9-D54E-8734-F73D9938AA2F}" destId="{B6186847-BABE-7E41-9EC8-E338C051217B}" srcOrd="0" destOrd="0" presId="urn:microsoft.com/office/officeart/2005/8/layout/chevron1"/>
    <dgm:cxn modelId="{34A2981B-851A-7640-BA3F-314FE52F46F8}" type="presParOf" srcId="{09509053-54E9-D54E-8734-F73D9938AA2F}" destId="{612F6C1E-CF33-A242-ACDE-939928D98150}" srcOrd="1" destOrd="0" presId="urn:microsoft.com/office/officeart/2005/8/layout/chevron1"/>
    <dgm:cxn modelId="{F9165889-1FEE-124F-BE04-DAAC98DD9D75}" type="presParOf" srcId="{09509053-54E9-D54E-8734-F73D9938AA2F}" destId="{372E9CD0-44E2-3C4E-99C1-620E91DC0B0C}" srcOrd="2" destOrd="0" presId="urn:microsoft.com/office/officeart/2005/8/layout/chevron1"/>
    <dgm:cxn modelId="{0D41DA88-9DB6-1942-945F-52C2ED99EBC3}" type="presParOf" srcId="{09509053-54E9-D54E-8734-F73D9938AA2F}" destId="{A57528A7-E5AE-7E4E-B9B6-41751B76492B}" srcOrd="3" destOrd="0" presId="urn:microsoft.com/office/officeart/2005/8/layout/chevron1"/>
    <dgm:cxn modelId="{1F0D9ED1-7550-6B41-B085-4B1EE254B7F1}" type="presParOf" srcId="{09509053-54E9-D54E-8734-F73D9938AA2F}" destId="{25F70308-9CD8-8F4A-932F-B1A3C71EC259}" srcOrd="4" destOrd="0" presId="urn:microsoft.com/office/officeart/2005/8/layout/chevron1"/>
    <dgm:cxn modelId="{A5F5CAF6-824C-1746-9D6D-F76150739802}" type="presParOf" srcId="{09509053-54E9-D54E-8734-F73D9938AA2F}" destId="{B206168F-87EB-4648-9805-C588F540F5A8}" srcOrd="5" destOrd="0" presId="urn:microsoft.com/office/officeart/2005/8/layout/chevron1"/>
    <dgm:cxn modelId="{02807C74-DDD1-3246-89E1-4198D4FA10D3}" type="presParOf" srcId="{09509053-54E9-D54E-8734-F73D9938AA2F}" destId="{C8B6079F-5811-1C43-B43F-F65EDA631D14}" srcOrd="6" destOrd="0" presId="urn:microsoft.com/office/officeart/2005/8/layout/chevron1"/>
    <dgm:cxn modelId="{7A0FE41E-4BF7-2946-9D95-C9037BA80983}" type="presParOf" srcId="{09509053-54E9-D54E-8734-F73D9938AA2F}" destId="{4FDA29D1-AE28-EE4C-8A37-8E51310BA7A7}" srcOrd="7" destOrd="0" presId="urn:microsoft.com/office/officeart/2005/8/layout/chevron1"/>
    <dgm:cxn modelId="{B86E1812-D2E9-7A4C-A279-C5FD9499EB17}" type="presParOf" srcId="{09509053-54E9-D54E-8734-F73D9938AA2F}" destId="{77209C46-CE3B-514D-8D70-00D133A83F8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BD1915-B457-9E47-8859-DFC7599A6423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B05889B1-C958-3648-B740-20D2B70B7CC9}">
      <dgm:prSet phldrT="[Text]" custT="1"/>
      <dgm:spPr/>
      <dgm:t>
        <a:bodyPr/>
        <a:lstStyle/>
        <a:p>
          <a:r>
            <a:rPr lang="de-DE" sz="1600" dirty="0" smtClean="0"/>
            <a:t>Bewusst-seins-bildung</a:t>
          </a:r>
          <a:endParaRPr lang="de-DE" sz="1600" dirty="0"/>
        </a:p>
      </dgm:t>
    </dgm:pt>
    <dgm:pt modelId="{54BEE5BB-5E09-D841-81CE-6DD3387C6133}" type="parTrans" cxnId="{7B3D798F-2FEC-C74A-BF8C-CE465BB49AEF}">
      <dgm:prSet/>
      <dgm:spPr/>
      <dgm:t>
        <a:bodyPr/>
        <a:lstStyle/>
        <a:p>
          <a:endParaRPr lang="de-DE"/>
        </a:p>
      </dgm:t>
    </dgm:pt>
    <dgm:pt modelId="{8298707F-15C7-0E43-8EB3-88C2C2778C9E}" type="sibTrans" cxnId="{7B3D798F-2FEC-C74A-BF8C-CE465BB49AEF}">
      <dgm:prSet/>
      <dgm:spPr/>
      <dgm:t>
        <a:bodyPr/>
        <a:lstStyle/>
        <a:p>
          <a:endParaRPr lang="de-DE"/>
        </a:p>
      </dgm:t>
    </dgm:pt>
    <dgm:pt modelId="{BA5F421B-A634-6E41-BF56-2140DFF2152D}">
      <dgm:prSet phldrT="[Text]" custT="1"/>
      <dgm:spPr/>
      <dgm:t>
        <a:bodyPr/>
        <a:lstStyle/>
        <a:p>
          <a:r>
            <a:rPr lang="de-DE" sz="1400" dirty="0" smtClean="0"/>
            <a:t>Organisierung &amp; Organisationsaufbau</a:t>
          </a:r>
          <a:endParaRPr lang="de-DE" sz="1400" dirty="0"/>
        </a:p>
      </dgm:t>
    </dgm:pt>
    <dgm:pt modelId="{7846E277-DEAC-204B-BC7A-AC65C69C1944}" type="parTrans" cxnId="{0BE8D49F-7C2F-B24F-8DDD-CF139FC20972}">
      <dgm:prSet/>
      <dgm:spPr/>
      <dgm:t>
        <a:bodyPr/>
        <a:lstStyle/>
        <a:p>
          <a:endParaRPr lang="de-DE"/>
        </a:p>
      </dgm:t>
    </dgm:pt>
    <dgm:pt modelId="{0D2169CB-417C-CF4D-A93B-0CE1F08C360C}" type="sibTrans" cxnId="{0BE8D49F-7C2F-B24F-8DDD-CF139FC20972}">
      <dgm:prSet/>
      <dgm:spPr/>
      <dgm:t>
        <a:bodyPr/>
        <a:lstStyle/>
        <a:p>
          <a:endParaRPr lang="de-DE"/>
        </a:p>
      </dgm:t>
    </dgm:pt>
    <dgm:pt modelId="{1CB0E64D-C6DC-F74D-BA45-83C0AC8D7471}">
      <dgm:prSet phldrT="[Text]" custT="1"/>
      <dgm:spPr/>
      <dgm:t>
        <a:bodyPr/>
        <a:lstStyle/>
        <a:p>
          <a:r>
            <a:rPr lang="de-DE" sz="1600" dirty="0" err="1" smtClean="0"/>
            <a:t>Konfron-tation</a:t>
          </a:r>
          <a:endParaRPr lang="de-DE" sz="1600" dirty="0"/>
        </a:p>
      </dgm:t>
    </dgm:pt>
    <dgm:pt modelId="{0285EC26-C116-C648-AA9C-F7D2BF96A215}" type="parTrans" cxnId="{834122D2-BE1B-E849-8E7C-2C9B8ABC6A53}">
      <dgm:prSet/>
      <dgm:spPr/>
      <dgm:t>
        <a:bodyPr/>
        <a:lstStyle/>
        <a:p>
          <a:endParaRPr lang="de-DE"/>
        </a:p>
      </dgm:t>
    </dgm:pt>
    <dgm:pt modelId="{97B1BFD3-77E8-7047-9C49-F8F0BB079617}" type="sibTrans" cxnId="{834122D2-BE1B-E849-8E7C-2C9B8ABC6A53}">
      <dgm:prSet/>
      <dgm:spPr/>
      <dgm:t>
        <a:bodyPr/>
        <a:lstStyle/>
        <a:p>
          <a:endParaRPr lang="de-DE"/>
        </a:p>
      </dgm:t>
    </dgm:pt>
    <dgm:pt modelId="{D5A1E9EE-0EE8-5D41-B3D7-5D99366AC662}">
      <dgm:prSet phldrT="[Text]" custT="1"/>
      <dgm:spPr/>
      <dgm:t>
        <a:bodyPr/>
        <a:lstStyle/>
        <a:p>
          <a:r>
            <a:rPr lang="de-DE" sz="1600" dirty="0" smtClean="0"/>
            <a:t>Massen-hafte Nichtzusammen-arbeit</a:t>
          </a:r>
          <a:endParaRPr lang="de-DE" sz="1600" dirty="0"/>
        </a:p>
      </dgm:t>
    </dgm:pt>
    <dgm:pt modelId="{F44E8683-DBF5-3C43-BADC-872D78212278}" type="parTrans" cxnId="{22773173-52B0-C24F-B7CA-5E90650F0A49}">
      <dgm:prSet/>
      <dgm:spPr/>
      <dgm:t>
        <a:bodyPr/>
        <a:lstStyle/>
        <a:p>
          <a:endParaRPr lang="de-DE"/>
        </a:p>
      </dgm:t>
    </dgm:pt>
    <dgm:pt modelId="{F2D21CB7-A355-4049-8EE9-61E3CC352E6E}" type="sibTrans" cxnId="{22773173-52B0-C24F-B7CA-5E90650F0A49}">
      <dgm:prSet/>
      <dgm:spPr/>
      <dgm:t>
        <a:bodyPr/>
        <a:lstStyle/>
        <a:p>
          <a:endParaRPr lang="de-DE"/>
        </a:p>
      </dgm:t>
    </dgm:pt>
    <dgm:pt modelId="{8F479F72-D8E9-CC44-AE63-B17C1E918143}">
      <dgm:prSet phldrT="[Text]" custT="1"/>
      <dgm:spPr/>
      <dgm:t>
        <a:bodyPr/>
        <a:lstStyle/>
        <a:p>
          <a:r>
            <a:rPr lang="de-DE" sz="1600" dirty="0" smtClean="0"/>
            <a:t>Parallel-verwaltung</a:t>
          </a:r>
          <a:endParaRPr lang="de-DE" sz="1600" dirty="0"/>
        </a:p>
      </dgm:t>
    </dgm:pt>
    <dgm:pt modelId="{4DF80043-5150-2B4C-9B43-F5D7CF92E128}" type="parTrans" cxnId="{5FE189E5-B4C0-B34D-8116-6F8AE1A1DA1F}">
      <dgm:prSet/>
      <dgm:spPr/>
      <dgm:t>
        <a:bodyPr/>
        <a:lstStyle/>
        <a:p>
          <a:endParaRPr lang="de-DE"/>
        </a:p>
      </dgm:t>
    </dgm:pt>
    <dgm:pt modelId="{2182015E-5489-0F4E-8813-D859984D15B5}" type="sibTrans" cxnId="{5FE189E5-B4C0-B34D-8116-6F8AE1A1DA1F}">
      <dgm:prSet/>
      <dgm:spPr/>
      <dgm:t>
        <a:bodyPr/>
        <a:lstStyle/>
        <a:p>
          <a:endParaRPr lang="de-DE"/>
        </a:p>
      </dgm:t>
    </dgm:pt>
    <dgm:pt modelId="{09509053-54E9-D54E-8734-F73D9938AA2F}" type="pres">
      <dgm:prSet presAssocID="{47BD1915-B457-9E47-8859-DFC7599A6423}" presName="Name0" presStyleCnt="0">
        <dgm:presLayoutVars>
          <dgm:dir/>
          <dgm:animLvl val="lvl"/>
          <dgm:resizeHandles val="exact"/>
        </dgm:presLayoutVars>
      </dgm:prSet>
      <dgm:spPr/>
    </dgm:pt>
    <dgm:pt modelId="{B6186847-BABE-7E41-9EC8-E338C051217B}" type="pres">
      <dgm:prSet presAssocID="{B05889B1-C958-3648-B740-20D2B70B7CC9}" presName="parTxOnly" presStyleLbl="node1" presStyleIdx="0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2F6C1E-CF33-A242-ACDE-939928D98150}" type="pres">
      <dgm:prSet presAssocID="{8298707F-15C7-0E43-8EB3-88C2C2778C9E}" presName="parTxOnlySpace" presStyleCnt="0"/>
      <dgm:spPr/>
    </dgm:pt>
    <dgm:pt modelId="{372E9CD0-44E2-3C4E-99C1-620E91DC0B0C}" type="pres">
      <dgm:prSet presAssocID="{BA5F421B-A634-6E41-BF56-2140DFF2152D}" presName="parTxOnly" presStyleLbl="node1" presStyleIdx="1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7528A7-E5AE-7E4E-B9B6-41751B76492B}" type="pres">
      <dgm:prSet presAssocID="{0D2169CB-417C-CF4D-A93B-0CE1F08C360C}" presName="parTxOnlySpace" presStyleCnt="0"/>
      <dgm:spPr/>
    </dgm:pt>
    <dgm:pt modelId="{25F70308-9CD8-8F4A-932F-B1A3C71EC259}" type="pres">
      <dgm:prSet presAssocID="{1CB0E64D-C6DC-F74D-BA45-83C0AC8D7471}" presName="parTxOnly" presStyleLbl="node1" presStyleIdx="2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06168F-87EB-4648-9805-C588F540F5A8}" type="pres">
      <dgm:prSet presAssocID="{97B1BFD3-77E8-7047-9C49-F8F0BB079617}" presName="parTxOnlySpace" presStyleCnt="0"/>
      <dgm:spPr/>
    </dgm:pt>
    <dgm:pt modelId="{C8B6079F-5811-1C43-B43F-F65EDA631D14}" type="pres">
      <dgm:prSet presAssocID="{D5A1E9EE-0EE8-5D41-B3D7-5D99366AC662}" presName="parTxOnly" presStyleLbl="node1" presStyleIdx="3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DA29D1-AE28-EE4C-8A37-8E51310BA7A7}" type="pres">
      <dgm:prSet presAssocID="{F2D21CB7-A355-4049-8EE9-61E3CC352E6E}" presName="parTxOnlySpace" presStyleCnt="0"/>
      <dgm:spPr/>
    </dgm:pt>
    <dgm:pt modelId="{77209C46-CE3B-514D-8D70-00D133A83F8A}" type="pres">
      <dgm:prSet presAssocID="{8F479F72-D8E9-CC44-AE63-B17C1E918143}" presName="parTxOnly" presStyleLbl="node1" presStyleIdx="4" presStyleCnt="5" custScaleY="14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E18D790-9831-4B4C-8983-74E4DD983C94}" type="presOf" srcId="{8F479F72-D8E9-CC44-AE63-B17C1E918143}" destId="{77209C46-CE3B-514D-8D70-00D133A83F8A}" srcOrd="0" destOrd="0" presId="urn:microsoft.com/office/officeart/2005/8/layout/chevron1"/>
    <dgm:cxn modelId="{22773173-52B0-C24F-B7CA-5E90650F0A49}" srcId="{47BD1915-B457-9E47-8859-DFC7599A6423}" destId="{D5A1E9EE-0EE8-5D41-B3D7-5D99366AC662}" srcOrd="3" destOrd="0" parTransId="{F44E8683-DBF5-3C43-BADC-872D78212278}" sibTransId="{F2D21CB7-A355-4049-8EE9-61E3CC352E6E}"/>
    <dgm:cxn modelId="{5FE189E5-B4C0-B34D-8116-6F8AE1A1DA1F}" srcId="{47BD1915-B457-9E47-8859-DFC7599A6423}" destId="{8F479F72-D8E9-CC44-AE63-B17C1E918143}" srcOrd="4" destOrd="0" parTransId="{4DF80043-5150-2B4C-9B43-F5D7CF92E128}" sibTransId="{2182015E-5489-0F4E-8813-D859984D15B5}"/>
    <dgm:cxn modelId="{E3A014EE-B3FE-C84B-A015-F5A797C5E7A0}" type="presOf" srcId="{BA5F421B-A634-6E41-BF56-2140DFF2152D}" destId="{372E9CD0-44E2-3C4E-99C1-620E91DC0B0C}" srcOrd="0" destOrd="0" presId="urn:microsoft.com/office/officeart/2005/8/layout/chevron1"/>
    <dgm:cxn modelId="{0BE8D49F-7C2F-B24F-8DDD-CF139FC20972}" srcId="{47BD1915-B457-9E47-8859-DFC7599A6423}" destId="{BA5F421B-A634-6E41-BF56-2140DFF2152D}" srcOrd="1" destOrd="0" parTransId="{7846E277-DEAC-204B-BC7A-AC65C69C1944}" sibTransId="{0D2169CB-417C-CF4D-A93B-0CE1F08C360C}"/>
    <dgm:cxn modelId="{CEA0D1EE-FBF7-AF41-9C85-66E193394521}" type="presOf" srcId="{B05889B1-C958-3648-B740-20D2B70B7CC9}" destId="{B6186847-BABE-7E41-9EC8-E338C051217B}" srcOrd="0" destOrd="0" presId="urn:microsoft.com/office/officeart/2005/8/layout/chevron1"/>
    <dgm:cxn modelId="{0384E6E9-4D82-134F-8D4C-539D78BF8E12}" type="presOf" srcId="{47BD1915-B457-9E47-8859-DFC7599A6423}" destId="{09509053-54E9-D54E-8734-F73D9938AA2F}" srcOrd="0" destOrd="0" presId="urn:microsoft.com/office/officeart/2005/8/layout/chevron1"/>
    <dgm:cxn modelId="{7B3D798F-2FEC-C74A-BF8C-CE465BB49AEF}" srcId="{47BD1915-B457-9E47-8859-DFC7599A6423}" destId="{B05889B1-C958-3648-B740-20D2B70B7CC9}" srcOrd="0" destOrd="0" parTransId="{54BEE5BB-5E09-D841-81CE-6DD3387C6133}" sibTransId="{8298707F-15C7-0E43-8EB3-88C2C2778C9E}"/>
    <dgm:cxn modelId="{E1DBBD7E-DDBC-E943-8AE2-8F08D6A8D58B}" type="presOf" srcId="{1CB0E64D-C6DC-F74D-BA45-83C0AC8D7471}" destId="{25F70308-9CD8-8F4A-932F-B1A3C71EC259}" srcOrd="0" destOrd="0" presId="urn:microsoft.com/office/officeart/2005/8/layout/chevron1"/>
    <dgm:cxn modelId="{1D5B18FC-8552-1D46-922B-5D8BD4035FF4}" type="presOf" srcId="{D5A1E9EE-0EE8-5D41-B3D7-5D99366AC662}" destId="{C8B6079F-5811-1C43-B43F-F65EDA631D14}" srcOrd="0" destOrd="0" presId="urn:microsoft.com/office/officeart/2005/8/layout/chevron1"/>
    <dgm:cxn modelId="{834122D2-BE1B-E849-8E7C-2C9B8ABC6A53}" srcId="{47BD1915-B457-9E47-8859-DFC7599A6423}" destId="{1CB0E64D-C6DC-F74D-BA45-83C0AC8D7471}" srcOrd="2" destOrd="0" parTransId="{0285EC26-C116-C648-AA9C-F7D2BF96A215}" sibTransId="{97B1BFD3-77E8-7047-9C49-F8F0BB079617}"/>
    <dgm:cxn modelId="{A1BC64F5-0C26-C441-B166-D44D056DECDE}" type="presParOf" srcId="{09509053-54E9-D54E-8734-F73D9938AA2F}" destId="{B6186847-BABE-7E41-9EC8-E338C051217B}" srcOrd="0" destOrd="0" presId="urn:microsoft.com/office/officeart/2005/8/layout/chevron1"/>
    <dgm:cxn modelId="{27BFC0F9-D103-4942-A728-1D39F004B16D}" type="presParOf" srcId="{09509053-54E9-D54E-8734-F73D9938AA2F}" destId="{612F6C1E-CF33-A242-ACDE-939928D98150}" srcOrd="1" destOrd="0" presId="urn:microsoft.com/office/officeart/2005/8/layout/chevron1"/>
    <dgm:cxn modelId="{9A69AB11-39A7-7A47-A4F6-CF51C3E0BC42}" type="presParOf" srcId="{09509053-54E9-D54E-8734-F73D9938AA2F}" destId="{372E9CD0-44E2-3C4E-99C1-620E91DC0B0C}" srcOrd="2" destOrd="0" presId="urn:microsoft.com/office/officeart/2005/8/layout/chevron1"/>
    <dgm:cxn modelId="{36F01491-8463-A346-8F4F-7EE224D757BC}" type="presParOf" srcId="{09509053-54E9-D54E-8734-F73D9938AA2F}" destId="{A57528A7-E5AE-7E4E-B9B6-41751B76492B}" srcOrd="3" destOrd="0" presId="urn:microsoft.com/office/officeart/2005/8/layout/chevron1"/>
    <dgm:cxn modelId="{8B475FD9-7A61-B040-BBCA-F26C2DED58E2}" type="presParOf" srcId="{09509053-54E9-D54E-8734-F73D9938AA2F}" destId="{25F70308-9CD8-8F4A-932F-B1A3C71EC259}" srcOrd="4" destOrd="0" presId="urn:microsoft.com/office/officeart/2005/8/layout/chevron1"/>
    <dgm:cxn modelId="{8897C818-7925-A74B-9077-6912D571AF7B}" type="presParOf" srcId="{09509053-54E9-D54E-8734-F73D9938AA2F}" destId="{B206168F-87EB-4648-9805-C588F540F5A8}" srcOrd="5" destOrd="0" presId="urn:microsoft.com/office/officeart/2005/8/layout/chevron1"/>
    <dgm:cxn modelId="{D38738CB-B7EF-1246-9C08-569083512E85}" type="presParOf" srcId="{09509053-54E9-D54E-8734-F73D9938AA2F}" destId="{C8B6079F-5811-1C43-B43F-F65EDA631D14}" srcOrd="6" destOrd="0" presId="urn:microsoft.com/office/officeart/2005/8/layout/chevron1"/>
    <dgm:cxn modelId="{5AE56761-9723-5A46-8CB6-570F24A42136}" type="presParOf" srcId="{09509053-54E9-D54E-8734-F73D9938AA2F}" destId="{4FDA29D1-AE28-EE4C-8A37-8E51310BA7A7}" srcOrd="7" destOrd="0" presId="urn:microsoft.com/office/officeart/2005/8/layout/chevron1"/>
    <dgm:cxn modelId="{93D5CC1A-355D-FC42-B5B9-B522540B8C9C}" type="presParOf" srcId="{09509053-54E9-D54E-8734-F73D9938AA2F}" destId="{77209C46-CE3B-514D-8D70-00D133A83F8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86847-BABE-7E41-9EC8-E338C051217B}">
      <dsp:nvSpPr>
        <dsp:cNvPr id="0" name=""/>
        <dsp:cNvSpPr/>
      </dsp:nvSpPr>
      <dsp:spPr>
        <a:xfrm>
          <a:off x="2937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Bewusst-seins-bildung</a:t>
          </a:r>
          <a:endParaRPr lang="de-DE" sz="1600" kern="1200" dirty="0"/>
        </a:p>
      </dsp:txBody>
      <dsp:txXfrm>
        <a:off x="768449" y="1623658"/>
        <a:ext cx="1083268" cy="1531024"/>
      </dsp:txXfrm>
    </dsp:sp>
    <dsp:sp modelId="{372E9CD0-44E2-3C4E-99C1-620E91DC0B0C}">
      <dsp:nvSpPr>
        <dsp:cNvPr id="0" name=""/>
        <dsp:cNvSpPr/>
      </dsp:nvSpPr>
      <dsp:spPr>
        <a:xfrm>
          <a:off x="2355800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Organisierung &amp; Organisationsaufbau</a:t>
          </a:r>
          <a:endParaRPr lang="de-DE" sz="1400" kern="1200" dirty="0"/>
        </a:p>
      </dsp:txBody>
      <dsp:txXfrm>
        <a:off x="3121312" y="1623658"/>
        <a:ext cx="1083268" cy="1531024"/>
      </dsp:txXfrm>
    </dsp:sp>
    <dsp:sp modelId="{25F70308-9CD8-8F4A-932F-B1A3C71EC259}">
      <dsp:nvSpPr>
        <dsp:cNvPr id="0" name=""/>
        <dsp:cNvSpPr/>
      </dsp:nvSpPr>
      <dsp:spPr>
        <a:xfrm>
          <a:off x="4708664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Konfron-tation</a:t>
          </a:r>
          <a:endParaRPr lang="de-DE" sz="1600" kern="1200" dirty="0"/>
        </a:p>
      </dsp:txBody>
      <dsp:txXfrm>
        <a:off x="5474176" y="1623658"/>
        <a:ext cx="1083268" cy="1531024"/>
      </dsp:txXfrm>
    </dsp:sp>
    <dsp:sp modelId="{C8B6079F-5811-1C43-B43F-F65EDA631D14}">
      <dsp:nvSpPr>
        <dsp:cNvPr id="0" name=""/>
        <dsp:cNvSpPr/>
      </dsp:nvSpPr>
      <dsp:spPr>
        <a:xfrm>
          <a:off x="7061528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Massen-hafte Nichtzusammen-arbeit</a:t>
          </a:r>
          <a:endParaRPr lang="de-DE" sz="1600" kern="1200" dirty="0"/>
        </a:p>
      </dsp:txBody>
      <dsp:txXfrm>
        <a:off x="7827040" y="1623658"/>
        <a:ext cx="1083268" cy="1531024"/>
      </dsp:txXfrm>
    </dsp:sp>
    <dsp:sp modelId="{77209C46-CE3B-514D-8D70-00D133A83F8A}">
      <dsp:nvSpPr>
        <dsp:cNvPr id="0" name=""/>
        <dsp:cNvSpPr/>
      </dsp:nvSpPr>
      <dsp:spPr>
        <a:xfrm>
          <a:off x="9414391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Parallel-verwaltung</a:t>
          </a:r>
          <a:endParaRPr lang="de-DE" sz="1600" kern="1200" dirty="0"/>
        </a:p>
      </dsp:txBody>
      <dsp:txXfrm>
        <a:off x="10179903" y="1623658"/>
        <a:ext cx="1083268" cy="1531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86847-BABE-7E41-9EC8-E338C051217B}">
      <dsp:nvSpPr>
        <dsp:cNvPr id="0" name=""/>
        <dsp:cNvSpPr/>
      </dsp:nvSpPr>
      <dsp:spPr>
        <a:xfrm>
          <a:off x="2937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Bewusst-seins-bildung</a:t>
          </a:r>
          <a:endParaRPr lang="de-DE" sz="1600" kern="1200" dirty="0"/>
        </a:p>
      </dsp:txBody>
      <dsp:txXfrm>
        <a:off x="768449" y="1623658"/>
        <a:ext cx="1083268" cy="1531024"/>
      </dsp:txXfrm>
    </dsp:sp>
    <dsp:sp modelId="{372E9CD0-44E2-3C4E-99C1-620E91DC0B0C}">
      <dsp:nvSpPr>
        <dsp:cNvPr id="0" name=""/>
        <dsp:cNvSpPr/>
      </dsp:nvSpPr>
      <dsp:spPr>
        <a:xfrm>
          <a:off x="2355800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Organisierung &amp; Organisationsaufbau</a:t>
          </a:r>
          <a:endParaRPr lang="de-DE" sz="1400" kern="1200" dirty="0"/>
        </a:p>
      </dsp:txBody>
      <dsp:txXfrm>
        <a:off x="3121312" y="1623658"/>
        <a:ext cx="1083268" cy="1531024"/>
      </dsp:txXfrm>
    </dsp:sp>
    <dsp:sp modelId="{25F70308-9CD8-8F4A-932F-B1A3C71EC259}">
      <dsp:nvSpPr>
        <dsp:cNvPr id="0" name=""/>
        <dsp:cNvSpPr/>
      </dsp:nvSpPr>
      <dsp:spPr>
        <a:xfrm>
          <a:off x="4708664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Konfron-tation</a:t>
          </a:r>
          <a:endParaRPr lang="de-DE" sz="1600" kern="1200" dirty="0"/>
        </a:p>
      </dsp:txBody>
      <dsp:txXfrm>
        <a:off x="5474176" y="1623658"/>
        <a:ext cx="1083268" cy="1531024"/>
      </dsp:txXfrm>
    </dsp:sp>
    <dsp:sp modelId="{C8B6079F-5811-1C43-B43F-F65EDA631D14}">
      <dsp:nvSpPr>
        <dsp:cNvPr id="0" name=""/>
        <dsp:cNvSpPr/>
      </dsp:nvSpPr>
      <dsp:spPr>
        <a:xfrm>
          <a:off x="7061528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Massen-hafte Nichtzusammen-arbeit</a:t>
          </a:r>
          <a:endParaRPr lang="de-DE" sz="1600" kern="1200" dirty="0"/>
        </a:p>
      </dsp:txBody>
      <dsp:txXfrm>
        <a:off x="7827040" y="1623658"/>
        <a:ext cx="1083268" cy="1531024"/>
      </dsp:txXfrm>
    </dsp:sp>
    <dsp:sp modelId="{77209C46-CE3B-514D-8D70-00D133A83F8A}">
      <dsp:nvSpPr>
        <dsp:cNvPr id="0" name=""/>
        <dsp:cNvSpPr/>
      </dsp:nvSpPr>
      <dsp:spPr>
        <a:xfrm>
          <a:off x="9414391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Parallel-verwaltung</a:t>
          </a:r>
          <a:endParaRPr lang="de-DE" sz="1600" kern="1200" dirty="0"/>
        </a:p>
      </dsp:txBody>
      <dsp:txXfrm>
        <a:off x="10179903" y="1623658"/>
        <a:ext cx="1083268" cy="1531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86847-BABE-7E41-9EC8-E338C051217B}">
      <dsp:nvSpPr>
        <dsp:cNvPr id="0" name=""/>
        <dsp:cNvSpPr/>
      </dsp:nvSpPr>
      <dsp:spPr>
        <a:xfrm>
          <a:off x="2937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Bewusst-seins-bildung</a:t>
          </a:r>
          <a:endParaRPr lang="de-DE" sz="1600" kern="1200" dirty="0"/>
        </a:p>
      </dsp:txBody>
      <dsp:txXfrm>
        <a:off x="768449" y="1623658"/>
        <a:ext cx="1083268" cy="1531024"/>
      </dsp:txXfrm>
    </dsp:sp>
    <dsp:sp modelId="{372E9CD0-44E2-3C4E-99C1-620E91DC0B0C}">
      <dsp:nvSpPr>
        <dsp:cNvPr id="0" name=""/>
        <dsp:cNvSpPr/>
      </dsp:nvSpPr>
      <dsp:spPr>
        <a:xfrm>
          <a:off x="2355800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Organisierung &amp; Organisationsaufbau</a:t>
          </a:r>
          <a:endParaRPr lang="de-DE" sz="1400" kern="1200" dirty="0"/>
        </a:p>
      </dsp:txBody>
      <dsp:txXfrm>
        <a:off x="3121312" y="1623658"/>
        <a:ext cx="1083268" cy="1531024"/>
      </dsp:txXfrm>
    </dsp:sp>
    <dsp:sp modelId="{25F70308-9CD8-8F4A-932F-B1A3C71EC259}">
      <dsp:nvSpPr>
        <dsp:cNvPr id="0" name=""/>
        <dsp:cNvSpPr/>
      </dsp:nvSpPr>
      <dsp:spPr>
        <a:xfrm>
          <a:off x="4708664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Konfron-tation</a:t>
          </a:r>
          <a:endParaRPr lang="de-DE" sz="1600" kern="1200" dirty="0"/>
        </a:p>
      </dsp:txBody>
      <dsp:txXfrm>
        <a:off x="5474176" y="1623658"/>
        <a:ext cx="1083268" cy="1531024"/>
      </dsp:txXfrm>
    </dsp:sp>
    <dsp:sp modelId="{C8B6079F-5811-1C43-B43F-F65EDA631D14}">
      <dsp:nvSpPr>
        <dsp:cNvPr id="0" name=""/>
        <dsp:cNvSpPr/>
      </dsp:nvSpPr>
      <dsp:spPr>
        <a:xfrm>
          <a:off x="7061528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Massen-hafte Nichtzusammen-arbeit</a:t>
          </a:r>
          <a:endParaRPr lang="de-DE" sz="1600" kern="1200" dirty="0"/>
        </a:p>
      </dsp:txBody>
      <dsp:txXfrm>
        <a:off x="7827040" y="1623658"/>
        <a:ext cx="1083268" cy="1531024"/>
      </dsp:txXfrm>
    </dsp:sp>
    <dsp:sp modelId="{77209C46-CE3B-514D-8D70-00D133A83F8A}">
      <dsp:nvSpPr>
        <dsp:cNvPr id="0" name=""/>
        <dsp:cNvSpPr/>
      </dsp:nvSpPr>
      <dsp:spPr>
        <a:xfrm>
          <a:off x="9414391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Parallel-verwaltung</a:t>
          </a:r>
          <a:endParaRPr lang="de-DE" sz="1600" kern="1200" dirty="0"/>
        </a:p>
      </dsp:txBody>
      <dsp:txXfrm>
        <a:off x="10179903" y="1623658"/>
        <a:ext cx="1083268" cy="1531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86847-BABE-7E41-9EC8-E338C051217B}">
      <dsp:nvSpPr>
        <dsp:cNvPr id="0" name=""/>
        <dsp:cNvSpPr/>
      </dsp:nvSpPr>
      <dsp:spPr>
        <a:xfrm>
          <a:off x="2937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Bewusst-seins-bildung</a:t>
          </a:r>
          <a:endParaRPr lang="de-DE" sz="1600" kern="1200" dirty="0"/>
        </a:p>
      </dsp:txBody>
      <dsp:txXfrm>
        <a:off x="768449" y="1623658"/>
        <a:ext cx="1083268" cy="1531024"/>
      </dsp:txXfrm>
    </dsp:sp>
    <dsp:sp modelId="{372E9CD0-44E2-3C4E-99C1-620E91DC0B0C}">
      <dsp:nvSpPr>
        <dsp:cNvPr id="0" name=""/>
        <dsp:cNvSpPr/>
      </dsp:nvSpPr>
      <dsp:spPr>
        <a:xfrm>
          <a:off x="2355800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Organisierung &amp; Organisationsaufbau</a:t>
          </a:r>
          <a:endParaRPr lang="de-DE" sz="1400" kern="1200" dirty="0"/>
        </a:p>
      </dsp:txBody>
      <dsp:txXfrm>
        <a:off x="3121312" y="1623658"/>
        <a:ext cx="1083268" cy="1531024"/>
      </dsp:txXfrm>
    </dsp:sp>
    <dsp:sp modelId="{25F70308-9CD8-8F4A-932F-B1A3C71EC259}">
      <dsp:nvSpPr>
        <dsp:cNvPr id="0" name=""/>
        <dsp:cNvSpPr/>
      </dsp:nvSpPr>
      <dsp:spPr>
        <a:xfrm>
          <a:off x="4708664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Konfron-tation</a:t>
          </a:r>
          <a:endParaRPr lang="de-DE" sz="1600" kern="1200" dirty="0"/>
        </a:p>
      </dsp:txBody>
      <dsp:txXfrm>
        <a:off x="5474176" y="1623658"/>
        <a:ext cx="1083268" cy="1531024"/>
      </dsp:txXfrm>
    </dsp:sp>
    <dsp:sp modelId="{C8B6079F-5811-1C43-B43F-F65EDA631D14}">
      <dsp:nvSpPr>
        <dsp:cNvPr id="0" name=""/>
        <dsp:cNvSpPr/>
      </dsp:nvSpPr>
      <dsp:spPr>
        <a:xfrm>
          <a:off x="7061528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Massen-hafte Nichtzusammen-arbeit</a:t>
          </a:r>
          <a:endParaRPr lang="de-DE" sz="1600" kern="1200" dirty="0"/>
        </a:p>
      </dsp:txBody>
      <dsp:txXfrm>
        <a:off x="7827040" y="1623658"/>
        <a:ext cx="1083268" cy="1531024"/>
      </dsp:txXfrm>
    </dsp:sp>
    <dsp:sp modelId="{77209C46-CE3B-514D-8D70-00D133A83F8A}">
      <dsp:nvSpPr>
        <dsp:cNvPr id="0" name=""/>
        <dsp:cNvSpPr/>
      </dsp:nvSpPr>
      <dsp:spPr>
        <a:xfrm>
          <a:off x="9414391" y="1623658"/>
          <a:ext cx="2614292" cy="15310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Parallel-verwaltung</a:t>
          </a:r>
          <a:endParaRPr lang="de-DE" sz="1600" kern="1200" dirty="0"/>
        </a:p>
      </dsp:txBody>
      <dsp:txXfrm>
        <a:off x="10179903" y="1623658"/>
        <a:ext cx="1083268" cy="1531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6936" y="4530664"/>
            <a:ext cx="10642922" cy="1825096"/>
          </a:xfrm>
        </p:spPr>
        <p:txBody>
          <a:bodyPr>
            <a:normAutofit/>
          </a:bodyPr>
          <a:lstStyle/>
          <a:p>
            <a:r>
              <a:rPr lang="de-DE" sz="4000" dirty="0" smtClean="0"/>
              <a:t>ATTAC SYMPOSIUM</a:t>
            </a:r>
            <a:br>
              <a:rPr lang="de-DE" sz="4000" dirty="0" smtClean="0"/>
            </a:br>
            <a:r>
              <a:rPr lang="de-DE" sz="4000" dirty="0" smtClean="0"/>
              <a:t>„Wann wenn nicht jetzt?“ 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02260" y="2938217"/>
            <a:ext cx="10313043" cy="685800"/>
          </a:xfrm>
        </p:spPr>
        <p:txBody>
          <a:bodyPr/>
          <a:lstStyle/>
          <a:p>
            <a:r>
              <a:rPr lang="de-DE" dirty="0" smtClean="0"/>
              <a:t>Iris Frey und Theresa Kofler</a:t>
            </a:r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58942" y="1029828"/>
            <a:ext cx="10642922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dirty="0" smtClean="0"/>
              <a:t>Von der </a:t>
            </a:r>
            <a:r>
              <a:rPr lang="de-DE" sz="4800" dirty="0" err="1" smtClean="0"/>
              <a:t>aktion</a:t>
            </a:r>
            <a:r>
              <a:rPr lang="de-DE" sz="4800" dirty="0" smtClean="0"/>
              <a:t> zur </a:t>
            </a:r>
            <a:r>
              <a:rPr lang="de-DE" sz="4800" dirty="0" err="1" smtClean="0"/>
              <a:t>revolution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7197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9109" y="419100"/>
            <a:ext cx="8610599" cy="1295400"/>
          </a:xfrm>
        </p:spPr>
        <p:txBody>
          <a:bodyPr/>
          <a:lstStyle/>
          <a:p>
            <a:r>
              <a:rPr lang="de-DE" dirty="0" smtClean="0"/>
              <a:t>In 5 Stufen zur Revolution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046" y="1527035"/>
            <a:ext cx="6713027" cy="682765"/>
          </a:xfrm>
        </p:spPr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: </a:t>
            </a:r>
            <a:r>
              <a:rPr lang="de-DE" dirty="0"/>
              <a:t>Massenhafte Nichtzusammenarbeit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8"/>
          </p:nvPr>
        </p:nvSpPr>
        <p:spPr>
          <a:xfrm>
            <a:off x="576047" y="2310178"/>
            <a:ext cx="6260182" cy="4813433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Antrainierte </a:t>
            </a:r>
            <a:r>
              <a:rPr lang="de-DE" dirty="0"/>
              <a:t>Unterwürfigkeit als Bürger*innen abwerfen dauert länger als ein Aufstand (Sturm auf die Bastille) deshalb: Nichtzusammenarbeit sollte in der Regel auf klar umrissene und begrenzte Ziele gerichtet werden, die sich im Falle ihrer Durchsetzung als revolutionäre Reformen erweisen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Organisierung </a:t>
            </a:r>
            <a:r>
              <a:rPr lang="de-DE" dirty="0"/>
              <a:t>&amp; </a:t>
            </a:r>
            <a:r>
              <a:rPr lang="de-DE" dirty="0" err="1"/>
              <a:t>Gegeninsitutionen</a:t>
            </a:r>
            <a:r>
              <a:rPr lang="de-DE" dirty="0"/>
              <a:t> </a:t>
            </a:r>
            <a:r>
              <a:rPr lang="de-DE" dirty="0" err="1"/>
              <a:t>weiterentwicklen</a:t>
            </a:r>
            <a:endParaRPr lang="de-DE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Ziel</a:t>
            </a:r>
            <a:r>
              <a:rPr lang="de-DE" dirty="0"/>
              <a:t>: mehr Menschen gewinnen statt über sie zu siegen, kleine Erfolge stärken den Kampfgeist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Von </a:t>
            </a:r>
            <a:r>
              <a:rPr lang="de-DE" dirty="0"/>
              <a:t>selektivem zu </a:t>
            </a:r>
            <a:r>
              <a:rPr lang="de-DE" dirty="0" err="1"/>
              <a:t>massenhaftenr</a:t>
            </a:r>
            <a:r>
              <a:rPr lang="de-DE" dirty="0"/>
              <a:t> Nichtzusammenarbeit (Streiks, Boykott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977052" y="1885833"/>
            <a:ext cx="37468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WER: : </a:t>
            </a:r>
            <a:r>
              <a:rPr lang="de-DE" dirty="0" smtClean="0">
                <a:solidFill>
                  <a:schemeClr val="accent2"/>
                </a:solidFill>
              </a:rPr>
              <a:t>Koordinator*innen</a:t>
            </a:r>
          </a:p>
          <a:p>
            <a:endParaRPr lang="de-DE" dirty="0" smtClean="0"/>
          </a:p>
          <a:p>
            <a:r>
              <a:rPr lang="de-DE" dirty="0">
                <a:solidFill>
                  <a:srgbClr val="CCCCFF"/>
                </a:solidFill>
              </a:rPr>
              <a:t>WIE: massenhafter ziviler Ungehorsam, Wahlboykott, Kriegsdienstverweigerung (…)</a:t>
            </a:r>
          </a:p>
          <a:p>
            <a:endParaRPr lang="de-DE" dirty="0" smtClean="0">
              <a:solidFill>
                <a:srgbClr val="CCCCFF"/>
              </a:solidFill>
            </a:endParaRPr>
          </a:p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GEFAHR: </a:t>
            </a:r>
            <a:r>
              <a:rPr lang="de-DE" dirty="0" err="1">
                <a:solidFill>
                  <a:srgbClr val="FF0000"/>
                </a:solidFill>
              </a:rPr>
              <a:t>Masssiver</a:t>
            </a:r>
            <a:r>
              <a:rPr lang="de-DE" dirty="0">
                <a:solidFill>
                  <a:srgbClr val="FF0000"/>
                </a:solidFill>
              </a:rPr>
              <a:t> Widerstand der herrschenden ist zu erwarten!</a:t>
            </a:r>
          </a:p>
        </p:txBody>
      </p:sp>
    </p:spTree>
    <p:extLst>
      <p:ext uri="{BB962C8B-B14F-4D97-AF65-F5344CB8AC3E}">
        <p14:creationId xmlns:p14="http://schemas.microsoft.com/office/powerpoint/2010/main" val="18580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9109" y="419100"/>
            <a:ext cx="8610599" cy="1295400"/>
          </a:xfrm>
        </p:spPr>
        <p:txBody>
          <a:bodyPr/>
          <a:lstStyle/>
          <a:p>
            <a:r>
              <a:rPr lang="de-DE" dirty="0" smtClean="0"/>
              <a:t>In 5 Stufen zur Revolution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046" y="1527035"/>
            <a:ext cx="6713027" cy="682765"/>
          </a:xfrm>
        </p:spPr>
        <p:txBody>
          <a:bodyPr/>
          <a:lstStyle/>
          <a:p>
            <a:r>
              <a:rPr lang="de-DE" dirty="0" smtClean="0"/>
              <a:t>5: Parallelverwaltung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8"/>
          </p:nvPr>
        </p:nvSpPr>
        <p:spPr>
          <a:xfrm>
            <a:off x="576047" y="2310178"/>
            <a:ext cx="6260182" cy="4813433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Regierungsfunktionen </a:t>
            </a:r>
            <a:r>
              <a:rPr lang="de-DE" dirty="0"/>
              <a:t>werden von revolutionärer Bewegung übernommen: Volk zahlt Steuern an Bewegung, übernimmt die Organisation essentieller Dienstleistungen wie Verkehrsregulierung, Müllabfuhr und dergleichen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Staat </a:t>
            </a:r>
            <a:r>
              <a:rPr lang="de-DE" dirty="0"/>
              <a:t>stirbt ab: Meuterei und überlaufen von </a:t>
            </a:r>
            <a:r>
              <a:rPr lang="de-DE" dirty="0" smtClean="0"/>
              <a:t>Polizei &amp; Militär</a:t>
            </a:r>
            <a:endParaRPr lang="de-DE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Die </a:t>
            </a:r>
            <a:r>
              <a:rPr lang="de-DE" dirty="0"/>
              <a:t>alte Gesellschaft wird auf vielen Ebenen von vielen Gruppen angegangen und verändert, Menschen eigenen sich selbst die </a:t>
            </a:r>
            <a:r>
              <a:rPr lang="de-DE" dirty="0" err="1" smtClean="0"/>
              <a:t>Institututionen</a:t>
            </a:r>
            <a:r>
              <a:rPr lang="de-DE" dirty="0" smtClean="0"/>
              <a:t> </a:t>
            </a:r>
            <a:r>
              <a:rPr lang="de-DE" dirty="0"/>
              <a:t>an, die ihr Leben bestimmen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Bewegung </a:t>
            </a:r>
            <a:r>
              <a:rPr lang="de-DE" dirty="0"/>
              <a:t>muss transnational </a:t>
            </a:r>
            <a:r>
              <a:rPr lang="de-DE" dirty="0" smtClean="0"/>
              <a:t>sein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977052" y="1885833"/>
            <a:ext cx="37468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WER: Radikale Fraktionen innerhalb von Gewerkschaften und Berufsorganisationen haben Hauptrolle, weil sie das nötige Fachwissen haben</a:t>
            </a:r>
          </a:p>
          <a:p>
            <a:endParaRPr lang="de-DE" dirty="0" smtClean="0"/>
          </a:p>
          <a:p>
            <a:r>
              <a:rPr lang="de-DE" dirty="0">
                <a:solidFill>
                  <a:srgbClr val="CCCCFF"/>
                </a:solidFill>
              </a:rPr>
              <a:t>WIE</a:t>
            </a:r>
            <a:r>
              <a:rPr lang="de-DE" dirty="0" smtClean="0">
                <a:solidFill>
                  <a:srgbClr val="CCCCFF"/>
                </a:solidFill>
              </a:rPr>
              <a:t>: Bewegung übernimmt die Organisation von Gesellschaft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HERAUSFORDERUNG: Revolution muss eine permanente Aufgabe sein!</a:t>
            </a:r>
          </a:p>
        </p:txBody>
      </p:sp>
    </p:spTree>
    <p:extLst>
      <p:ext uri="{BB962C8B-B14F-4D97-AF65-F5344CB8AC3E}">
        <p14:creationId xmlns:p14="http://schemas.microsoft.com/office/powerpoint/2010/main" val="17684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 Stufen</a:t>
            </a:r>
            <a:endParaRPr lang="de-DE" dirty="0"/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300349"/>
              </p:ext>
            </p:extLst>
          </p:nvPr>
        </p:nvGraphicFramePr>
        <p:xfrm>
          <a:off x="0" y="1440344"/>
          <a:ext cx="12031622" cy="477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0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72433" y="2518974"/>
            <a:ext cx="10681399" cy="1293028"/>
          </a:xfrm>
        </p:spPr>
        <p:txBody>
          <a:bodyPr>
            <a:noAutofit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de-DE" sz="3600" dirty="0" smtClean="0">
                <a:solidFill>
                  <a:schemeClr val="tx1"/>
                </a:solidFill>
              </a:rPr>
              <a:t>Theodor Ebert und die Motivation des Gegners</a:t>
            </a:r>
            <a:endParaRPr lang="de-D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873240" cy="1600200"/>
          </a:xfrm>
        </p:spPr>
        <p:txBody>
          <a:bodyPr/>
          <a:lstStyle/>
          <a:p>
            <a:r>
              <a:rPr lang="de-DE" dirty="0" smtClean="0"/>
              <a:t>Theodor Ebert: Hintergrund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5800" y="3866606"/>
            <a:ext cx="10948851" cy="2647405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Theodor </a:t>
            </a:r>
            <a:r>
              <a:rPr lang="de-DE" dirty="0"/>
              <a:t>Ebert (geb. 1937 in Stuttgart) ist emeritierter Professor für politische Wissenschaft an der Freien-Universität-Berlin, Mitglied der Synode der Ev. Kirche in Deutschland und des „Bundes für soziale Verteidigung“ und gilt international als einer der wichtigsten Friedens- und Konfliktforscher. </a:t>
            </a:r>
            <a:endParaRPr lang="de-DE" dirty="0" smtClean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Er </a:t>
            </a:r>
            <a:r>
              <a:rPr lang="de-DE" dirty="0"/>
              <a:t>hat mit dem Konzept der „sozialen Verteidigung“ versucht, eine Alternative zu militärischen Verteidigungsmodellen zu entwickeln und ist bekannt für seinen Entwurf eines gewaltfreien Revolutionskonzepts.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Ghandi</a:t>
            </a:r>
            <a:r>
              <a:rPr lang="de-DE" dirty="0" smtClean="0"/>
              <a:t> Anhänger</a:t>
            </a:r>
            <a:endParaRPr lang="de-DE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Im </a:t>
            </a:r>
            <a:r>
              <a:rPr lang="de-DE" dirty="0"/>
              <a:t>späteren Leben ist er stärker reformorientiert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0" y="1333783"/>
            <a:ext cx="3998322" cy="22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Theodor Ebert und die Motivation des Gegners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71846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de-DE" dirty="0" smtClean="0"/>
              <a:t>Ebert ist strikt </a:t>
            </a:r>
            <a:r>
              <a:rPr lang="de-DE" dirty="0"/>
              <a:t>gewaltfrei: Als gewaltfrei gelten </a:t>
            </a:r>
            <a:r>
              <a:rPr lang="de-DE" dirty="0" smtClean="0"/>
              <a:t>nicht einfach </a:t>
            </a:r>
            <a:r>
              <a:rPr lang="de-DE" dirty="0"/>
              <a:t>alle diejenigen Handlungen, in denen äußerlich keine verletzende Gewalt angewandt wird, sondern nur diejenigen Aktivitäten, die sich an einer Gesellschaftsordnung orientieren, die nicht durch die Androhung gewaltsamer Sanktionen aufrechterhalten wird: Gewaltfreie Aktionen müssen schon das neue soziale System vorbereiten und schaffen</a:t>
            </a:r>
          </a:p>
          <a:p>
            <a:pPr lvl="0">
              <a:lnSpc>
                <a:spcPct val="120000"/>
              </a:lnSpc>
            </a:pPr>
            <a:r>
              <a:rPr lang="de-DE" dirty="0"/>
              <a:t>Basiert wie auch </a:t>
            </a:r>
            <a:r>
              <a:rPr lang="de-DE" dirty="0" err="1"/>
              <a:t>Lakey</a:t>
            </a:r>
            <a:r>
              <a:rPr lang="de-DE" dirty="0"/>
              <a:t> auf empirischen Untersuchungen von tausenden sozialen Bewegungen</a:t>
            </a:r>
          </a:p>
          <a:p>
            <a:pPr lvl="0">
              <a:lnSpc>
                <a:spcPct val="120000"/>
              </a:lnSpc>
            </a:pPr>
            <a:r>
              <a:rPr lang="de-DE" dirty="0"/>
              <a:t>Kampf gegen Rollen nicht gegen Personen: Es ist zentral Rollenkonflikte zu identifizieren (s. Birmingham Kampagne: Rassisten UND Geschäftsleute)</a:t>
            </a:r>
          </a:p>
          <a:p>
            <a:pPr lvl="0">
              <a:lnSpc>
                <a:spcPct val="120000"/>
              </a:lnSpc>
            </a:pPr>
            <a:r>
              <a:rPr lang="de-DE" dirty="0" smtClean="0"/>
              <a:t>Subversiver Widerstand </a:t>
            </a:r>
            <a:r>
              <a:rPr lang="de-DE" dirty="0"/>
              <a:t>muss immer mit einem konstruktiven Programm verbunden werden </a:t>
            </a:r>
          </a:p>
          <a:p>
            <a:pPr lvl="0">
              <a:lnSpc>
                <a:spcPct val="120000"/>
              </a:lnSpc>
            </a:pPr>
            <a:r>
              <a:rPr lang="de-DE" dirty="0" smtClean="0"/>
              <a:t>Man muss </a:t>
            </a:r>
            <a:r>
              <a:rPr lang="de-DE" dirty="0"/>
              <a:t>einen Teil der Herrschenden auf die eigene Seite </a:t>
            </a:r>
            <a:r>
              <a:rPr lang="de-DE" dirty="0" smtClean="0"/>
              <a:t>bringen (man wird aber nie alle überzeugen)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4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745" y="618565"/>
            <a:ext cx="11506200" cy="1295400"/>
          </a:xfrm>
        </p:spPr>
        <p:txBody>
          <a:bodyPr/>
          <a:lstStyle/>
          <a:p>
            <a:r>
              <a:rPr lang="de-DE" dirty="0" smtClean="0"/>
              <a:t>Eskalationsstufen von </a:t>
            </a:r>
            <a:r>
              <a:rPr lang="de-DE" dirty="0" smtClean="0"/>
              <a:t>Bewegungen nach Ebert</a:t>
            </a: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287711" y="2545976"/>
            <a:ext cx="7646054" cy="107206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095129" y="2447470"/>
            <a:ext cx="39994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CCCFF"/>
                </a:solidFill>
              </a:rPr>
              <a:t>Protest:</a:t>
            </a:r>
            <a:r>
              <a:rPr lang="de-DE" dirty="0" smtClean="0">
                <a:solidFill>
                  <a:srgbClr val="CCCCFF"/>
                </a:solidFill>
              </a:rPr>
              <a:t> Demos </a:t>
            </a:r>
            <a:r>
              <a:rPr lang="de-DE" dirty="0" err="1" smtClean="0">
                <a:solidFill>
                  <a:srgbClr val="CCCCFF"/>
                </a:solidFill>
              </a:rPr>
              <a:t>etc</a:t>
            </a:r>
            <a:endParaRPr lang="de-DE" dirty="0" smtClean="0">
              <a:solidFill>
                <a:srgbClr val="CCCCFF"/>
              </a:solidFill>
            </a:endParaRPr>
          </a:p>
          <a:p>
            <a:r>
              <a:rPr lang="de-DE" b="1" dirty="0" smtClean="0">
                <a:solidFill>
                  <a:srgbClr val="CCCCFF"/>
                </a:solidFill>
              </a:rPr>
              <a:t>Funktionale Demonstration</a:t>
            </a:r>
            <a:r>
              <a:rPr lang="de-DE" dirty="0" smtClean="0">
                <a:solidFill>
                  <a:srgbClr val="CCCCFF"/>
                </a:solidFill>
              </a:rPr>
              <a:t>: Teach-in, Soziodrama, wissenschaftliche Gutachten</a:t>
            </a:r>
            <a:endParaRPr lang="de-DE" dirty="0">
              <a:solidFill>
                <a:srgbClr val="CCCCFF"/>
              </a:solidFill>
            </a:endParaRPr>
          </a:p>
          <a:p>
            <a:endParaRPr lang="de-DE" dirty="0" smtClean="0"/>
          </a:p>
          <a:p>
            <a:r>
              <a:rPr lang="de-DE" b="1" dirty="0" smtClean="0">
                <a:solidFill>
                  <a:srgbClr val="92D050"/>
                </a:solidFill>
              </a:rPr>
              <a:t>Legale Nichtzusammenarbeit</a:t>
            </a:r>
            <a:r>
              <a:rPr lang="de-DE" dirty="0" smtClean="0">
                <a:solidFill>
                  <a:srgbClr val="92D050"/>
                </a:solidFill>
              </a:rPr>
              <a:t>: </a:t>
            </a:r>
            <a:r>
              <a:rPr lang="de-DE" dirty="0">
                <a:solidFill>
                  <a:srgbClr val="92D050"/>
                </a:solidFill>
              </a:rPr>
              <a:t>Jobs in der Verwaltung nicht annehmen, auf Auszeichnungen </a:t>
            </a:r>
            <a:r>
              <a:rPr lang="de-DE" dirty="0" smtClean="0">
                <a:solidFill>
                  <a:srgbClr val="92D050"/>
                </a:solidFill>
              </a:rPr>
              <a:t>verzichten</a:t>
            </a:r>
          </a:p>
          <a:p>
            <a:r>
              <a:rPr lang="de-DE" b="1" dirty="0" smtClean="0">
                <a:solidFill>
                  <a:srgbClr val="92D050"/>
                </a:solidFill>
              </a:rPr>
              <a:t>Legale Rolleninnovation</a:t>
            </a:r>
            <a:r>
              <a:rPr lang="de-DE" dirty="0" smtClean="0">
                <a:solidFill>
                  <a:srgbClr val="92D050"/>
                </a:solidFill>
              </a:rPr>
              <a:t>: </a:t>
            </a:r>
            <a:r>
              <a:rPr lang="de-DE" dirty="0">
                <a:solidFill>
                  <a:srgbClr val="92D050"/>
                </a:solidFill>
              </a:rPr>
              <a:t>Sorge für die Angehörigen von Gefangenen, </a:t>
            </a:r>
            <a:r>
              <a:rPr lang="de-DE" dirty="0" smtClean="0">
                <a:solidFill>
                  <a:srgbClr val="92D050"/>
                </a:solidFill>
              </a:rPr>
              <a:t>Einrichtung </a:t>
            </a:r>
            <a:r>
              <a:rPr lang="de-DE" dirty="0">
                <a:solidFill>
                  <a:srgbClr val="92D050"/>
                </a:solidFill>
              </a:rPr>
              <a:t>eigener Bildungsstätten, </a:t>
            </a:r>
            <a:r>
              <a:rPr lang="de-DE" dirty="0" smtClean="0">
                <a:solidFill>
                  <a:srgbClr val="92D050"/>
                </a:solidFill>
              </a:rPr>
              <a:t>Herausgabe </a:t>
            </a:r>
            <a:r>
              <a:rPr lang="de-DE" dirty="0">
                <a:solidFill>
                  <a:srgbClr val="92D050"/>
                </a:solidFill>
              </a:rPr>
              <a:t>eigener </a:t>
            </a:r>
            <a:r>
              <a:rPr lang="de-DE" dirty="0" smtClean="0">
                <a:solidFill>
                  <a:srgbClr val="92D050"/>
                </a:solidFill>
              </a:rPr>
              <a:t>Zeitungen, (Betriebsräte)</a:t>
            </a:r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38745" y="3949423"/>
            <a:ext cx="7695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</a:t>
            </a:r>
            <a:r>
              <a:rPr lang="de-DE" dirty="0">
                <a:solidFill>
                  <a:srgbClr val="FF0000"/>
                </a:solidFill>
              </a:rPr>
              <a:t>: Offene und gewaltlose Missachtung von Gesetzen und Anordnungen der Herrschenden </a:t>
            </a:r>
          </a:p>
          <a:p>
            <a:r>
              <a:rPr lang="de-DE" b="1" dirty="0">
                <a:solidFill>
                  <a:srgbClr val="FF0000"/>
                </a:solidFill>
              </a:rPr>
              <a:t>Zivile Usurpation:</a:t>
            </a:r>
            <a:r>
              <a:rPr lang="de-DE" dirty="0">
                <a:solidFill>
                  <a:srgbClr val="FF0000"/>
                </a:solidFill>
              </a:rPr>
              <a:t> Übernehmen der Rollen und Regierungsfunktionen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3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Aktionen des </a:t>
            </a:r>
            <a:r>
              <a:rPr lang="de-DE" dirty="0" err="1" smtClean="0"/>
              <a:t>gegners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31295"/>
          </a:xfrm>
        </p:spPr>
        <p:txBody>
          <a:bodyPr>
            <a:normAutofit fontScale="55000" lnSpcReduction="20000"/>
          </a:bodyPr>
          <a:lstStyle/>
          <a:p>
            <a:endParaRPr lang="de-DE" dirty="0" smtClean="0"/>
          </a:p>
          <a:p>
            <a:pPr>
              <a:lnSpc>
                <a:spcPct val="170000"/>
              </a:lnSpc>
            </a:pPr>
            <a:r>
              <a:rPr lang="de-DE" sz="2500" dirty="0" smtClean="0"/>
              <a:t>Der Gegner befindet sich im Rollenzwang des Systems, </a:t>
            </a:r>
          </a:p>
          <a:p>
            <a:pPr lvl="1">
              <a:lnSpc>
                <a:spcPct val="170000"/>
              </a:lnSpc>
            </a:pPr>
            <a:r>
              <a:rPr lang="de-DE" sz="2500" dirty="0" err="1" smtClean="0"/>
              <a:t>zb</a:t>
            </a:r>
            <a:r>
              <a:rPr lang="de-DE" sz="2500" dirty="0" smtClean="0"/>
              <a:t> durch das patriarchale System </a:t>
            </a:r>
            <a:r>
              <a:rPr lang="mr-IN" sz="2500" dirty="0" smtClean="0"/>
              <a:t>–</a:t>
            </a:r>
            <a:r>
              <a:rPr lang="de-DE" sz="2500" dirty="0" smtClean="0"/>
              <a:t> Männer sind Herrscher aber gleichzeitig </a:t>
            </a:r>
            <a:r>
              <a:rPr lang="de-DE" sz="2500" dirty="0" smtClean="0"/>
              <a:t>Gefangen </a:t>
            </a:r>
            <a:r>
              <a:rPr lang="de-DE" sz="2500" dirty="0" smtClean="0"/>
              <a:t>in ihrer Rolle </a:t>
            </a:r>
            <a:endParaRPr lang="de-DE" sz="2500" dirty="0"/>
          </a:p>
          <a:p>
            <a:pPr lvl="0">
              <a:lnSpc>
                <a:spcPct val="170000"/>
              </a:lnSpc>
            </a:pPr>
            <a:r>
              <a:rPr lang="de-DE" sz="2500" dirty="0" smtClean="0"/>
              <a:t>„</a:t>
            </a:r>
            <a:r>
              <a:rPr lang="de-DE" sz="2500" dirty="0"/>
              <a:t>Wahre“ Interessenslage erkennen: auch Kapitalisten fühlen sich manchmal nicht wohl in der eigenen Rolle (Daniel </a:t>
            </a:r>
            <a:r>
              <a:rPr lang="de-DE" sz="2500" dirty="0" err="1"/>
              <a:t>Ellsberg</a:t>
            </a:r>
            <a:r>
              <a:rPr lang="de-DE" sz="2500" dirty="0"/>
              <a:t>, Pentagon Papiere</a:t>
            </a:r>
            <a:r>
              <a:rPr lang="de-DE" sz="2500" dirty="0" smtClean="0"/>
              <a:t>)</a:t>
            </a:r>
          </a:p>
          <a:p>
            <a:pPr>
              <a:lnSpc>
                <a:spcPct val="170000"/>
              </a:lnSpc>
            </a:pPr>
            <a:r>
              <a:rPr lang="de-DE" sz="2500" dirty="0" smtClean="0"/>
              <a:t>Gewaltloser </a:t>
            </a:r>
            <a:r>
              <a:rPr lang="de-DE" sz="2500" dirty="0"/>
              <a:t>Zwang soll Verhaltensänderung bei Herrschenden erzeugen: Er bedenkt, dass es nach der Revolution den Aufbau einer neuen Gesellschaft braucht -&gt; die Gegner*innen sind immer noch da -&gt; sie müssen irgendeine Position im neuen System </a:t>
            </a:r>
            <a:r>
              <a:rPr lang="de-DE" sz="2500" dirty="0" smtClean="0"/>
              <a:t>einnehmen</a:t>
            </a:r>
          </a:p>
          <a:p>
            <a:pPr>
              <a:lnSpc>
                <a:spcPct val="170000"/>
              </a:lnSpc>
            </a:pPr>
            <a:r>
              <a:rPr lang="de-DE" sz="2500" dirty="0" smtClean="0"/>
              <a:t>Die </a:t>
            </a:r>
            <a:r>
              <a:rPr lang="de-DE" sz="2500" dirty="0"/>
              <a:t>Aufständischen gehen von der Hypothese aus, es sei möglich, dass dem Gegner </a:t>
            </a:r>
            <a:r>
              <a:rPr lang="de-DE" sz="2500" dirty="0" smtClean="0"/>
              <a:t>im Verlaufe </a:t>
            </a:r>
            <a:r>
              <a:rPr lang="de-DE" sz="2500" dirty="0"/>
              <a:t>des Konflikts klar wird, die von ihm beanspruchten Privilegien entsprächen nichtseiner wahren, humanen Interessenlage. Die gewaltfreien Aktionen sollen durch eine </a:t>
            </a:r>
            <a:r>
              <a:rPr lang="de-DE" sz="2500" dirty="0" smtClean="0"/>
              <a:t>kluge Kombination </a:t>
            </a:r>
            <a:r>
              <a:rPr lang="de-DE" sz="2500" dirty="0"/>
              <a:t>von moralischem Appell und gewaltfreien Zwang einerseits und dem </a:t>
            </a:r>
            <a:r>
              <a:rPr lang="de-DE" sz="2500" dirty="0" smtClean="0"/>
              <a:t>Angebot einer </a:t>
            </a:r>
            <a:r>
              <a:rPr lang="de-DE" sz="2500" dirty="0"/>
              <a:t>konstruktiven Alternative andererseits diesen Lernprozess </a:t>
            </a:r>
            <a:r>
              <a:rPr lang="de-DE" sz="2500" dirty="0" smtClean="0"/>
              <a:t>beschleunigen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28582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27477" y="2633510"/>
            <a:ext cx="5220023" cy="1293028"/>
          </a:xfrm>
        </p:spPr>
        <p:txBody>
          <a:bodyPr/>
          <a:lstStyle/>
          <a:p>
            <a:r>
              <a:rPr lang="de-DE" dirty="0" smtClean="0"/>
              <a:t>Rückfragen?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5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55224" y="2717383"/>
            <a:ext cx="11414555" cy="1293028"/>
          </a:xfrm>
        </p:spPr>
        <p:txBody>
          <a:bodyPr>
            <a:normAutofit fontScale="90000"/>
          </a:bodyPr>
          <a:lstStyle/>
          <a:p>
            <a:r>
              <a:rPr lang="de-DE" dirty="0"/>
              <a:t>Mit </a:t>
            </a:r>
            <a:r>
              <a:rPr lang="de-DE" dirty="0" err="1"/>
              <a:t>Lakey</a:t>
            </a:r>
            <a:r>
              <a:rPr lang="de-DE" dirty="0"/>
              <a:t> die linke Bewegung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in Österreich) einordnen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01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Einführung </a:t>
            </a:r>
          </a:p>
          <a:p>
            <a:pPr marL="457200" indent="-457200">
              <a:buAutoNum type="arabicPeriod"/>
            </a:pPr>
            <a:r>
              <a:rPr lang="de-DE" dirty="0" smtClean="0"/>
              <a:t>Revolutionsmodelle</a:t>
            </a:r>
          </a:p>
          <a:p>
            <a:pPr lvl="1"/>
            <a:r>
              <a:rPr lang="de-DE" dirty="0" smtClean="0"/>
              <a:t>George </a:t>
            </a:r>
            <a:r>
              <a:rPr lang="de-DE" dirty="0" err="1" smtClean="0"/>
              <a:t>Lakey</a:t>
            </a:r>
            <a:r>
              <a:rPr lang="de-DE" dirty="0" smtClean="0"/>
              <a:t> und sein Revolutionsmodell</a:t>
            </a:r>
          </a:p>
          <a:p>
            <a:pPr lvl="1"/>
            <a:r>
              <a:rPr lang="de-DE" dirty="0" smtClean="0"/>
              <a:t>Theodor Ebert und die Motivation des Gegners </a:t>
            </a:r>
          </a:p>
          <a:p>
            <a:pPr marL="0" indent="0">
              <a:buNone/>
            </a:pPr>
            <a:r>
              <a:rPr lang="de-DE" dirty="0" smtClean="0"/>
              <a:t>2. Mit </a:t>
            </a:r>
            <a:r>
              <a:rPr lang="de-DE" dirty="0" err="1"/>
              <a:t>Lakey</a:t>
            </a:r>
            <a:r>
              <a:rPr lang="de-DE" dirty="0"/>
              <a:t> die linke Bewegung (in Österreich) einordnen </a:t>
            </a:r>
          </a:p>
          <a:p>
            <a:pPr marL="0" indent="0">
              <a:buNone/>
            </a:pPr>
            <a:r>
              <a:rPr lang="de-DE" dirty="0" smtClean="0"/>
              <a:t>3. Was bedeutet das für den Aktivismus mit Attac?</a:t>
            </a:r>
            <a:endParaRPr lang="de-DE" dirty="0"/>
          </a:p>
          <a:p>
            <a:pPr lvl="1"/>
            <a:r>
              <a:rPr lang="de-DE" dirty="0"/>
              <a:t>Strategien und Taktiken </a:t>
            </a:r>
          </a:p>
          <a:p>
            <a:pPr lvl="1"/>
            <a:r>
              <a:rPr lang="de-DE" dirty="0"/>
              <a:t>Bündnisarbeit </a:t>
            </a:r>
          </a:p>
          <a:p>
            <a:pPr lvl="1"/>
            <a:r>
              <a:rPr lang="de-DE" dirty="0"/>
              <a:t>interne Reflexion 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6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Inhaltsplatzhalt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712927"/>
              </p:ext>
            </p:extLst>
          </p:nvPr>
        </p:nvGraphicFramePr>
        <p:xfrm>
          <a:off x="0" y="1440344"/>
          <a:ext cx="12031622" cy="477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Bild 1" descr="t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54" y="990213"/>
            <a:ext cx="2472941" cy="1466026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>
          <a:xfrm>
            <a:off x="463386" y="299666"/>
            <a:ext cx="7964130" cy="6430872"/>
          </a:xfrm>
          <a:custGeom>
            <a:avLst/>
            <a:gdLst>
              <a:gd name="connsiteX0" fmla="*/ 6095746 w 7964130"/>
              <a:gd name="connsiteY0" fmla="*/ 1166866 h 6430872"/>
              <a:gd name="connsiteX1" fmla="*/ 6606337 w 7964130"/>
              <a:gd name="connsiteY1" fmla="*/ 787139 h 6430872"/>
              <a:gd name="connsiteX2" fmla="*/ 6606337 w 7964130"/>
              <a:gd name="connsiteY2" fmla="*/ 787139 h 6430872"/>
              <a:gd name="connsiteX3" fmla="*/ 7287126 w 7964130"/>
              <a:gd name="connsiteY3" fmla="*/ 355036 h 6430872"/>
              <a:gd name="connsiteX4" fmla="*/ 7666796 w 7964130"/>
              <a:gd name="connsiteY4" fmla="*/ 891891 h 6430872"/>
              <a:gd name="connsiteX5" fmla="*/ 7954822 w 7964130"/>
              <a:gd name="connsiteY5" fmla="*/ 1834661 h 6430872"/>
              <a:gd name="connsiteX6" fmla="*/ 7313310 w 7964130"/>
              <a:gd name="connsiteY6" fmla="*/ 2017978 h 6430872"/>
              <a:gd name="connsiteX7" fmla="*/ 6409956 w 7964130"/>
              <a:gd name="connsiteY7" fmla="*/ 1507311 h 6430872"/>
              <a:gd name="connsiteX8" fmla="*/ 6318312 w 7964130"/>
              <a:gd name="connsiteY8" fmla="*/ 538352 h 6430872"/>
              <a:gd name="connsiteX9" fmla="*/ 5598247 w 7964130"/>
              <a:gd name="connsiteY9" fmla="*/ 40779 h 6430872"/>
              <a:gd name="connsiteX10" fmla="*/ 4249763 w 7964130"/>
              <a:gd name="connsiteY10" fmla="*/ 93155 h 6430872"/>
              <a:gd name="connsiteX11" fmla="*/ 2246675 w 7964130"/>
              <a:gd name="connsiteY11" fmla="*/ 603822 h 6430872"/>
              <a:gd name="connsiteX12" fmla="*/ 898190 w 7964130"/>
              <a:gd name="connsiteY12" fmla="*/ 1363276 h 6430872"/>
              <a:gd name="connsiteX13" fmla="*/ 1173124 w 7964130"/>
              <a:gd name="connsiteY13" fmla="*/ 2240576 h 6430872"/>
              <a:gd name="connsiteX14" fmla="*/ 2181214 w 7964130"/>
              <a:gd name="connsiteY14" fmla="*/ 3275005 h 6430872"/>
              <a:gd name="connsiteX15" fmla="*/ 1552794 w 7964130"/>
              <a:gd name="connsiteY15" fmla="*/ 4545126 h 6430872"/>
              <a:gd name="connsiteX16" fmla="*/ 479244 w 7964130"/>
              <a:gd name="connsiteY16" fmla="*/ 5003418 h 6430872"/>
              <a:gd name="connsiteX17" fmla="*/ 21021 w 7964130"/>
              <a:gd name="connsiteY17" fmla="*/ 4466562 h 6430872"/>
              <a:gd name="connsiteX18" fmla="*/ 1107664 w 7964130"/>
              <a:gd name="connsiteY18" fmla="*/ 4545126 h 6430872"/>
              <a:gd name="connsiteX19" fmla="*/ 1212400 w 7964130"/>
              <a:gd name="connsiteY19" fmla="*/ 5042700 h 6430872"/>
              <a:gd name="connsiteX20" fmla="*/ 1107664 w 7964130"/>
              <a:gd name="connsiteY20" fmla="*/ 5762871 h 6430872"/>
              <a:gd name="connsiteX21" fmla="*/ 1919373 w 7964130"/>
              <a:gd name="connsiteY21" fmla="*/ 6050940 h 6430872"/>
              <a:gd name="connsiteX22" fmla="*/ 2390688 w 7964130"/>
              <a:gd name="connsiteY22" fmla="*/ 5383145 h 6430872"/>
              <a:gd name="connsiteX23" fmla="*/ 1840820 w 7964130"/>
              <a:gd name="connsiteY23" fmla="*/ 5134358 h 6430872"/>
              <a:gd name="connsiteX24" fmla="*/ 1788452 w 7964130"/>
              <a:gd name="connsiteY24" fmla="*/ 4754631 h 6430872"/>
              <a:gd name="connsiteX25" fmla="*/ 2272859 w 7964130"/>
              <a:gd name="connsiteY25" fmla="*/ 4964135 h 6430872"/>
              <a:gd name="connsiteX26" fmla="*/ 2102662 w 7964130"/>
              <a:gd name="connsiteY26" fmla="*/ 5540273 h 6430872"/>
              <a:gd name="connsiteX27" fmla="*/ 1578979 w 7964130"/>
              <a:gd name="connsiteY27" fmla="*/ 5723589 h 6430872"/>
              <a:gd name="connsiteX28" fmla="*/ 832730 w 7964130"/>
              <a:gd name="connsiteY28" fmla="*/ 5212922 h 6430872"/>
              <a:gd name="connsiteX29" fmla="*/ 989835 w 7964130"/>
              <a:gd name="connsiteY29" fmla="*/ 5081982 h 6430872"/>
              <a:gd name="connsiteX30" fmla="*/ 1500426 w 7964130"/>
              <a:gd name="connsiteY30" fmla="*/ 5173640 h 6430872"/>
              <a:gd name="connsiteX31" fmla="*/ 1709899 w 7964130"/>
              <a:gd name="connsiteY31" fmla="*/ 5618837 h 6430872"/>
              <a:gd name="connsiteX32" fmla="*/ 1709899 w 7964130"/>
              <a:gd name="connsiteY32" fmla="*/ 6430667 h 6430872"/>
              <a:gd name="connsiteX33" fmla="*/ 2888187 w 7964130"/>
              <a:gd name="connsiteY33" fmla="*/ 5540273 h 6430872"/>
              <a:gd name="connsiteX34" fmla="*/ 3595159 w 7964130"/>
              <a:gd name="connsiteY34" fmla="*/ 6142598 h 6430872"/>
              <a:gd name="connsiteX35" fmla="*/ 4747262 w 7964130"/>
              <a:gd name="connsiteY35" fmla="*/ 5985470 h 6430872"/>
              <a:gd name="connsiteX36" fmla="*/ 4341408 w 7964130"/>
              <a:gd name="connsiteY36" fmla="*/ 4911759 h 6430872"/>
              <a:gd name="connsiteX37" fmla="*/ 4812722 w 7964130"/>
              <a:gd name="connsiteY37" fmla="*/ 4623691 h 6430872"/>
              <a:gd name="connsiteX38" fmla="*/ 4812722 w 7964130"/>
              <a:gd name="connsiteY38" fmla="*/ 4623691 h 643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964130" h="6430872">
                <a:moveTo>
                  <a:pt x="6095746" y="1166866"/>
                </a:moveTo>
                <a:lnTo>
                  <a:pt x="6606337" y="787139"/>
                </a:lnTo>
                <a:lnTo>
                  <a:pt x="6606337" y="787139"/>
                </a:lnTo>
                <a:cubicBezTo>
                  <a:pt x="6719802" y="715122"/>
                  <a:pt x="7110383" y="337577"/>
                  <a:pt x="7287126" y="355036"/>
                </a:cubicBezTo>
                <a:cubicBezTo>
                  <a:pt x="7463869" y="372495"/>
                  <a:pt x="7555513" y="645287"/>
                  <a:pt x="7666796" y="891891"/>
                </a:cubicBezTo>
                <a:cubicBezTo>
                  <a:pt x="7778079" y="1138495"/>
                  <a:pt x="8013736" y="1646980"/>
                  <a:pt x="7954822" y="1834661"/>
                </a:cubicBezTo>
                <a:cubicBezTo>
                  <a:pt x="7895908" y="2022342"/>
                  <a:pt x="7570788" y="2072536"/>
                  <a:pt x="7313310" y="2017978"/>
                </a:cubicBezTo>
                <a:cubicBezTo>
                  <a:pt x="7055832" y="1963420"/>
                  <a:pt x="6575789" y="1753915"/>
                  <a:pt x="6409956" y="1507311"/>
                </a:cubicBezTo>
                <a:cubicBezTo>
                  <a:pt x="6244123" y="1260707"/>
                  <a:pt x="6453597" y="782774"/>
                  <a:pt x="6318312" y="538352"/>
                </a:cubicBezTo>
                <a:cubicBezTo>
                  <a:pt x="6183027" y="293930"/>
                  <a:pt x="5943005" y="114978"/>
                  <a:pt x="5598247" y="40779"/>
                </a:cubicBezTo>
                <a:cubicBezTo>
                  <a:pt x="5253489" y="-33420"/>
                  <a:pt x="4808358" y="-686"/>
                  <a:pt x="4249763" y="93155"/>
                </a:cubicBezTo>
                <a:cubicBezTo>
                  <a:pt x="3691168" y="186996"/>
                  <a:pt x="2805270" y="392135"/>
                  <a:pt x="2246675" y="603822"/>
                </a:cubicBezTo>
                <a:cubicBezTo>
                  <a:pt x="1688079" y="815509"/>
                  <a:pt x="1077115" y="1090484"/>
                  <a:pt x="898190" y="1363276"/>
                </a:cubicBezTo>
                <a:cubicBezTo>
                  <a:pt x="719265" y="1636068"/>
                  <a:pt x="959287" y="1921955"/>
                  <a:pt x="1173124" y="2240576"/>
                </a:cubicBezTo>
                <a:cubicBezTo>
                  <a:pt x="1386961" y="2559197"/>
                  <a:pt x="2117936" y="2890913"/>
                  <a:pt x="2181214" y="3275005"/>
                </a:cubicBezTo>
                <a:cubicBezTo>
                  <a:pt x="2244492" y="3659097"/>
                  <a:pt x="1836456" y="4257057"/>
                  <a:pt x="1552794" y="4545126"/>
                </a:cubicBezTo>
                <a:cubicBezTo>
                  <a:pt x="1269132" y="4833195"/>
                  <a:pt x="734539" y="5016512"/>
                  <a:pt x="479244" y="5003418"/>
                </a:cubicBezTo>
                <a:cubicBezTo>
                  <a:pt x="223948" y="4990324"/>
                  <a:pt x="-83716" y="4542944"/>
                  <a:pt x="21021" y="4466562"/>
                </a:cubicBezTo>
                <a:cubicBezTo>
                  <a:pt x="125758" y="4390180"/>
                  <a:pt x="909101" y="4449103"/>
                  <a:pt x="1107664" y="4545126"/>
                </a:cubicBezTo>
                <a:cubicBezTo>
                  <a:pt x="1306227" y="4641149"/>
                  <a:pt x="1212400" y="4839743"/>
                  <a:pt x="1212400" y="5042700"/>
                </a:cubicBezTo>
                <a:cubicBezTo>
                  <a:pt x="1212400" y="5245657"/>
                  <a:pt x="989835" y="5594831"/>
                  <a:pt x="1107664" y="5762871"/>
                </a:cubicBezTo>
                <a:cubicBezTo>
                  <a:pt x="1225493" y="5930911"/>
                  <a:pt x="1705536" y="6114228"/>
                  <a:pt x="1919373" y="6050940"/>
                </a:cubicBezTo>
                <a:cubicBezTo>
                  <a:pt x="2133210" y="5987652"/>
                  <a:pt x="2403780" y="5535909"/>
                  <a:pt x="2390688" y="5383145"/>
                </a:cubicBezTo>
                <a:cubicBezTo>
                  <a:pt x="2377596" y="5230381"/>
                  <a:pt x="1941193" y="5239110"/>
                  <a:pt x="1840820" y="5134358"/>
                </a:cubicBezTo>
                <a:cubicBezTo>
                  <a:pt x="1740447" y="5029606"/>
                  <a:pt x="1716446" y="4783001"/>
                  <a:pt x="1788452" y="4754631"/>
                </a:cubicBezTo>
                <a:cubicBezTo>
                  <a:pt x="1860458" y="4726261"/>
                  <a:pt x="2220491" y="4833195"/>
                  <a:pt x="2272859" y="4964135"/>
                </a:cubicBezTo>
                <a:cubicBezTo>
                  <a:pt x="2325227" y="5095075"/>
                  <a:pt x="2218309" y="5413697"/>
                  <a:pt x="2102662" y="5540273"/>
                </a:cubicBezTo>
                <a:cubicBezTo>
                  <a:pt x="1987015" y="5666849"/>
                  <a:pt x="1790634" y="5778148"/>
                  <a:pt x="1578979" y="5723589"/>
                </a:cubicBezTo>
                <a:cubicBezTo>
                  <a:pt x="1367324" y="5669031"/>
                  <a:pt x="930921" y="5319857"/>
                  <a:pt x="832730" y="5212922"/>
                </a:cubicBezTo>
                <a:cubicBezTo>
                  <a:pt x="734539" y="5105988"/>
                  <a:pt x="878552" y="5088529"/>
                  <a:pt x="989835" y="5081982"/>
                </a:cubicBezTo>
                <a:cubicBezTo>
                  <a:pt x="1101118" y="5075435"/>
                  <a:pt x="1380415" y="5084164"/>
                  <a:pt x="1500426" y="5173640"/>
                </a:cubicBezTo>
                <a:cubicBezTo>
                  <a:pt x="1620437" y="5263116"/>
                  <a:pt x="1674987" y="5409333"/>
                  <a:pt x="1709899" y="5618837"/>
                </a:cubicBezTo>
                <a:cubicBezTo>
                  <a:pt x="1744811" y="5828341"/>
                  <a:pt x="1513518" y="6443761"/>
                  <a:pt x="1709899" y="6430667"/>
                </a:cubicBezTo>
                <a:cubicBezTo>
                  <a:pt x="1906280" y="6417573"/>
                  <a:pt x="2573977" y="5588285"/>
                  <a:pt x="2888187" y="5540273"/>
                </a:cubicBezTo>
                <a:cubicBezTo>
                  <a:pt x="3202397" y="5492262"/>
                  <a:pt x="3285313" y="6068399"/>
                  <a:pt x="3595159" y="6142598"/>
                </a:cubicBezTo>
                <a:cubicBezTo>
                  <a:pt x="3905005" y="6216798"/>
                  <a:pt x="4622887" y="6190610"/>
                  <a:pt x="4747262" y="5985470"/>
                </a:cubicBezTo>
                <a:cubicBezTo>
                  <a:pt x="4871637" y="5780330"/>
                  <a:pt x="4330498" y="5138722"/>
                  <a:pt x="4341408" y="4911759"/>
                </a:cubicBezTo>
                <a:cubicBezTo>
                  <a:pt x="4352318" y="4684796"/>
                  <a:pt x="4812722" y="4623691"/>
                  <a:pt x="4812722" y="4623691"/>
                </a:cubicBezTo>
                <a:lnTo>
                  <a:pt x="4812722" y="4623691"/>
                </a:lnTo>
              </a:path>
            </a:pathLst>
          </a:custGeom>
          <a:ln w="76200" cmpd="sng">
            <a:solidFill>
              <a:schemeClr val="accent6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262462" y="4404990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rgbClr val="E68783"/>
                </a:solidFill>
              </a:rPr>
              <a:t>?</a:t>
            </a:r>
            <a:endParaRPr lang="de-DE" sz="8800" b="1" dirty="0">
              <a:solidFill>
                <a:srgbClr val="E68783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048571" y="1514050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rgbClr val="E68783"/>
                </a:solidFill>
              </a:rPr>
              <a:t>?</a:t>
            </a:r>
            <a:endParaRPr lang="de-DE" sz="8800" b="1" dirty="0">
              <a:solidFill>
                <a:srgbClr val="E68783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04485" y="177363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rgbClr val="E68783"/>
                </a:solidFill>
              </a:rPr>
              <a:t>?</a:t>
            </a:r>
            <a:endParaRPr lang="de-DE" sz="8800" b="1" dirty="0">
              <a:solidFill>
                <a:srgbClr val="E68783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1677" y="1731617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rgbClr val="E68783"/>
                </a:solidFill>
              </a:rPr>
              <a:t>?</a:t>
            </a:r>
            <a:endParaRPr lang="de-DE" sz="8800" b="1" dirty="0">
              <a:solidFill>
                <a:srgbClr val="E68783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78934" y="4244403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rgbClr val="E68783"/>
                </a:solidFill>
              </a:rPr>
              <a:t>?</a:t>
            </a:r>
            <a:endParaRPr lang="de-DE" sz="8800" b="1" dirty="0">
              <a:solidFill>
                <a:srgbClr val="E68783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671592" y="0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rgbClr val="E68783"/>
                </a:solidFill>
              </a:rPr>
              <a:t>?</a:t>
            </a:r>
            <a:endParaRPr lang="de-DE" sz="8800" b="1" dirty="0">
              <a:solidFill>
                <a:srgbClr val="E68783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931315" y="5213019"/>
            <a:ext cx="4541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E68783"/>
                </a:solidFill>
              </a:rPr>
              <a:t>10 Minuten Kleingruppen</a:t>
            </a:r>
            <a:endParaRPr lang="de-DE" sz="4000" b="1" dirty="0">
              <a:solidFill>
                <a:srgbClr val="E687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Inhaltsplatzhalt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933694"/>
              </p:ext>
            </p:extLst>
          </p:nvPr>
        </p:nvGraphicFramePr>
        <p:xfrm>
          <a:off x="0" y="1440344"/>
          <a:ext cx="12031622" cy="477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Bild 1" descr="t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64" y="299666"/>
            <a:ext cx="2472941" cy="1466026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>
          <a:xfrm>
            <a:off x="463386" y="299666"/>
            <a:ext cx="7964130" cy="6430872"/>
          </a:xfrm>
          <a:custGeom>
            <a:avLst/>
            <a:gdLst>
              <a:gd name="connsiteX0" fmla="*/ 6095746 w 7964130"/>
              <a:gd name="connsiteY0" fmla="*/ 1166866 h 6430872"/>
              <a:gd name="connsiteX1" fmla="*/ 6606337 w 7964130"/>
              <a:gd name="connsiteY1" fmla="*/ 787139 h 6430872"/>
              <a:gd name="connsiteX2" fmla="*/ 6606337 w 7964130"/>
              <a:gd name="connsiteY2" fmla="*/ 787139 h 6430872"/>
              <a:gd name="connsiteX3" fmla="*/ 7287126 w 7964130"/>
              <a:gd name="connsiteY3" fmla="*/ 355036 h 6430872"/>
              <a:gd name="connsiteX4" fmla="*/ 7666796 w 7964130"/>
              <a:gd name="connsiteY4" fmla="*/ 891891 h 6430872"/>
              <a:gd name="connsiteX5" fmla="*/ 7954822 w 7964130"/>
              <a:gd name="connsiteY5" fmla="*/ 1834661 h 6430872"/>
              <a:gd name="connsiteX6" fmla="*/ 7313310 w 7964130"/>
              <a:gd name="connsiteY6" fmla="*/ 2017978 h 6430872"/>
              <a:gd name="connsiteX7" fmla="*/ 6409956 w 7964130"/>
              <a:gd name="connsiteY7" fmla="*/ 1507311 h 6430872"/>
              <a:gd name="connsiteX8" fmla="*/ 6318312 w 7964130"/>
              <a:gd name="connsiteY8" fmla="*/ 538352 h 6430872"/>
              <a:gd name="connsiteX9" fmla="*/ 5598247 w 7964130"/>
              <a:gd name="connsiteY9" fmla="*/ 40779 h 6430872"/>
              <a:gd name="connsiteX10" fmla="*/ 4249763 w 7964130"/>
              <a:gd name="connsiteY10" fmla="*/ 93155 h 6430872"/>
              <a:gd name="connsiteX11" fmla="*/ 2246675 w 7964130"/>
              <a:gd name="connsiteY11" fmla="*/ 603822 h 6430872"/>
              <a:gd name="connsiteX12" fmla="*/ 898190 w 7964130"/>
              <a:gd name="connsiteY12" fmla="*/ 1363276 h 6430872"/>
              <a:gd name="connsiteX13" fmla="*/ 1173124 w 7964130"/>
              <a:gd name="connsiteY13" fmla="*/ 2240576 h 6430872"/>
              <a:gd name="connsiteX14" fmla="*/ 2181214 w 7964130"/>
              <a:gd name="connsiteY14" fmla="*/ 3275005 h 6430872"/>
              <a:gd name="connsiteX15" fmla="*/ 1552794 w 7964130"/>
              <a:gd name="connsiteY15" fmla="*/ 4545126 h 6430872"/>
              <a:gd name="connsiteX16" fmla="*/ 479244 w 7964130"/>
              <a:gd name="connsiteY16" fmla="*/ 5003418 h 6430872"/>
              <a:gd name="connsiteX17" fmla="*/ 21021 w 7964130"/>
              <a:gd name="connsiteY17" fmla="*/ 4466562 h 6430872"/>
              <a:gd name="connsiteX18" fmla="*/ 1107664 w 7964130"/>
              <a:gd name="connsiteY18" fmla="*/ 4545126 h 6430872"/>
              <a:gd name="connsiteX19" fmla="*/ 1212400 w 7964130"/>
              <a:gd name="connsiteY19" fmla="*/ 5042700 h 6430872"/>
              <a:gd name="connsiteX20" fmla="*/ 1107664 w 7964130"/>
              <a:gd name="connsiteY20" fmla="*/ 5762871 h 6430872"/>
              <a:gd name="connsiteX21" fmla="*/ 1919373 w 7964130"/>
              <a:gd name="connsiteY21" fmla="*/ 6050940 h 6430872"/>
              <a:gd name="connsiteX22" fmla="*/ 2390688 w 7964130"/>
              <a:gd name="connsiteY22" fmla="*/ 5383145 h 6430872"/>
              <a:gd name="connsiteX23" fmla="*/ 1840820 w 7964130"/>
              <a:gd name="connsiteY23" fmla="*/ 5134358 h 6430872"/>
              <a:gd name="connsiteX24" fmla="*/ 1788452 w 7964130"/>
              <a:gd name="connsiteY24" fmla="*/ 4754631 h 6430872"/>
              <a:gd name="connsiteX25" fmla="*/ 2272859 w 7964130"/>
              <a:gd name="connsiteY25" fmla="*/ 4964135 h 6430872"/>
              <a:gd name="connsiteX26" fmla="*/ 2102662 w 7964130"/>
              <a:gd name="connsiteY26" fmla="*/ 5540273 h 6430872"/>
              <a:gd name="connsiteX27" fmla="*/ 1578979 w 7964130"/>
              <a:gd name="connsiteY27" fmla="*/ 5723589 h 6430872"/>
              <a:gd name="connsiteX28" fmla="*/ 832730 w 7964130"/>
              <a:gd name="connsiteY28" fmla="*/ 5212922 h 6430872"/>
              <a:gd name="connsiteX29" fmla="*/ 989835 w 7964130"/>
              <a:gd name="connsiteY29" fmla="*/ 5081982 h 6430872"/>
              <a:gd name="connsiteX30" fmla="*/ 1500426 w 7964130"/>
              <a:gd name="connsiteY30" fmla="*/ 5173640 h 6430872"/>
              <a:gd name="connsiteX31" fmla="*/ 1709899 w 7964130"/>
              <a:gd name="connsiteY31" fmla="*/ 5618837 h 6430872"/>
              <a:gd name="connsiteX32" fmla="*/ 1709899 w 7964130"/>
              <a:gd name="connsiteY32" fmla="*/ 6430667 h 6430872"/>
              <a:gd name="connsiteX33" fmla="*/ 2888187 w 7964130"/>
              <a:gd name="connsiteY33" fmla="*/ 5540273 h 6430872"/>
              <a:gd name="connsiteX34" fmla="*/ 3595159 w 7964130"/>
              <a:gd name="connsiteY34" fmla="*/ 6142598 h 6430872"/>
              <a:gd name="connsiteX35" fmla="*/ 4747262 w 7964130"/>
              <a:gd name="connsiteY35" fmla="*/ 5985470 h 6430872"/>
              <a:gd name="connsiteX36" fmla="*/ 4341408 w 7964130"/>
              <a:gd name="connsiteY36" fmla="*/ 4911759 h 6430872"/>
              <a:gd name="connsiteX37" fmla="*/ 4812722 w 7964130"/>
              <a:gd name="connsiteY37" fmla="*/ 4623691 h 6430872"/>
              <a:gd name="connsiteX38" fmla="*/ 4812722 w 7964130"/>
              <a:gd name="connsiteY38" fmla="*/ 4623691 h 643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964130" h="6430872">
                <a:moveTo>
                  <a:pt x="6095746" y="1166866"/>
                </a:moveTo>
                <a:lnTo>
                  <a:pt x="6606337" y="787139"/>
                </a:lnTo>
                <a:lnTo>
                  <a:pt x="6606337" y="787139"/>
                </a:lnTo>
                <a:cubicBezTo>
                  <a:pt x="6719802" y="715122"/>
                  <a:pt x="7110383" y="337577"/>
                  <a:pt x="7287126" y="355036"/>
                </a:cubicBezTo>
                <a:cubicBezTo>
                  <a:pt x="7463869" y="372495"/>
                  <a:pt x="7555513" y="645287"/>
                  <a:pt x="7666796" y="891891"/>
                </a:cubicBezTo>
                <a:cubicBezTo>
                  <a:pt x="7778079" y="1138495"/>
                  <a:pt x="8013736" y="1646980"/>
                  <a:pt x="7954822" y="1834661"/>
                </a:cubicBezTo>
                <a:cubicBezTo>
                  <a:pt x="7895908" y="2022342"/>
                  <a:pt x="7570788" y="2072536"/>
                  <a:pt x="7313310" y="2017978"/>
                </a:cubicBezTo>
                <a:cubicBezTo>
                  <a:pt x="7055832" y="1963420"/>
                  <a:pt x="6575789" y="1753915"/>
                  <a:pt x="6409956" y="1507311"/>
                </a:cubicBezTo>
                <a:cubicBezTo>
                  <a:pt x="6244123" y="1260707"/>
                  <a:pt x="6453597" y="782774"/>
                  <a:pt x="6318312" y="538352"/>
                </a:cubicBezTo>
                <a:cubicBezTo>
                  <a:pt x="6183027" y="293930"/>
                  <a:pt x="5943005" y="114978"/>
                  <a:pt x="5598247" y="40779"/>
                </a:cubicBezTo>
                <a:cubicBezTo>
                  <a:pt x="5253489" y="-33420"/>
                  <a:pt x="4808358" y="-686"/>
                  <a:pt x="4249763" y="93155"/>
                </a:cubicBezTo>
                <a:cubicBezTo>
                  <a:pt x="3691168" y="186996"/>
                  <a:pt x="2805270" y="392135"/>
                  <a:pt x="2246675" y="603822"/>
                </a:cubicBezTo>
                <a:cubicBezTo>
                  <a:pt x="1688079" y="815509"/>
                  <a:pt x="1077115" y="1090484"/>
                  <a:pt x="898190" y="1363276"/>
                </a:cubicBezTo>
                <a:cubicBezTo>
                  <a:pt x="719265" y="1636068"/>
                  <a:pt x="959287" y="1921955"/>
                  <a:pt x="1173124" y="2240576"/>
                </a:cubicBezTo>
                <a:cubicBezTo>
                  <a:pt x="1386961" y="2559197"/>
                  <a:pt x="2117936" y="2890913"/>
                  <a:pt x="2181214" y="3275005"/>
                </a:cubicBezTo>
                <a:cubicBezTo>
                  <a:pt x="2244492" y="3659097"/>
                  <a:pt x="1836456" y="4257057"/>
                  <a:pt x="1552794" y="4545126"/>
                </a:cubicBezTo>
                <a:cubicBezTo>
                  <a:pt x="1269132" y="4833195"/>
                  <a:pt x="734539" y="5016512"/>
                  <a:pt x="479244" y="5003418"/>
                </a:cubicBezTo>
                <a:cubicBezTo>
                  <a:pt x="223948" y="4990324"/>
                  <a:pt x="-83716" y="4542944"/>
                  <a:pt x="21021" y="4466562"/>
                </a:cubicBezTo>
                <a:cubicBezTo>
                  <a:pt x="125758" y="4390180"/>
                  <a:pt x="909101" y="4449103"/>
                  <a:pt x="1107664" y="4545126"/>
                </a:cubicBezTo>
                <a:cubicBezTo>
                  <a:pt x="1306227" y="4641149"/>
                  <a:pt x="1212400" y="4839743"/>
                  <a:pt x="1212400" y="5042700"/>
                </a:cubicBezTo>
                <a:cubicBezTo>
                  <a:pt x="1212400" y="5245657"/>
                  <a:pt x="989835" y="5594831"/>
                  <a:pt x="1107664" y="5762871"/>
                </a:cubicBezTo>
                <a:cubicBezTo>
                  <a:pt x="1225493" y="5930911"/>
                  <a:pt x="1705536" y="6114228"/>
                  <a:pt x="1919373" y="6050940"/>
                </a:cubicBezTo>
                <a:cubicBezTo>
                  <a:pt x="2133210" y="5987652"/>
                  <a:pt x="2403780" y="5535909"/>
                  <a:pt x="2390688" y="5383145"/>
                </a:cubicBezTo>
                <a:cubicBezTo>
                  <a:pt x="2377596" y="5230381"/>
                  <a:pt x="1941193" y="5239110"/>
                  <a:pt x="1840820" y="5134358"/>
                </a:cubicBezTo>
                <a:cubicBezTo>
                  <a:pt x="1740447" y="5029606"/>
                  <a:pt x="1716446" y="4783001"/>
                  <a:pt x="1788452" y="4754631"/>
                </a:cubicBezTo>
                <a:cubicBezTo>
                  <a:pt x="1860458" y="4726261"/>
                  <a:pt x="2220491" y="4833195"/>
                  <a:pt x="2272859" y="4964135"/>
                </a:cubicBezTo>
                <a:cubicBezTo>
                  <a:pt x="2325227" y="5095075"/>
                  <a:pt x="2218309" y="5413697"/>
                  <a:pt x="2102662" y="5540273"/>
                </a:cubicBezTo>
                <a:cubicBezTo>
                  <a:pt x="1987015" y="5666849"/>
                  <a:pt x="1790634" y="5778148"/>
                  <a:pt x="1578979" y="5723589"/>
                </a:cubicBezTo>
                <a:cubicBezTo>
                  <a:pt x="1367324" y="5669031"/>
                  <a:pt x="930921" y="5319857"/>
                  <a:pt x="832730" y="5212922"/>
                </a:cubicBezTo>
                <a:cubicBezTo>
                  <a:pt x="734539" y="5105988"/>
                  <a:pt x="878552" y="5088529"/>
                  <a:pt x="989835" y="5081982"/>
                </a:cubicBezTo>
                <a:cubicBezTo>
                  <a:pt x="1101118" y="5075435"/>
                  <a:pt x="1380415" y="5084164"/>
                  <a:pt x="1500426" y="5173640"/>
                </a:cubicBezTo>
                <a:cubicBezTo>
                  <a:pt x="1620437" y="5263116"/>
                  <a:pt x="1674987" y="5409333"/>
                  <a:pt x="1709899" y="5618837"/>
                </a:cubicBezTo>
                <a:cubicBezTo>
                  <a:pt x="1744811" y="5828341"/>
                  <a:pt x="1513518" y="6443761"/>
                  <a:pt x="1709899" y="6430667"/>
                </a:cubicBezTo>
                <a:cubicBezTo>
                  <a:pt x="1906280" y="6417573"/>
                  <a:pt x="2573977" y="5588285"/>
                  <a:pt x="2888187" y="5540273"/>
                </a:cubicBezTo>
                <a:cubicBezTo>
                  <a:pt x="3202397" y="5492262"/>
                  <a:pt x="3285313" y="6068399"/>
                  <a:pt x="3595159" y="6142598"/>
                </a:cubicBezTo>
                <a:cubicBezTo>
                  <a:pt x="3905005" y="6216798"/>
                  <a:pt x="4622887" y="6190610"/>
                  <a:pt x="4747262" y="5985470"/>
                </a:cubicBezTo>
                <a:cubicBezTo>
                  <a:pt x="4871637" y="5780330"/>
                  <a:pt x="4330498" y="5138722"/>
                  <a:pt x="4341408" y="4911759"/>
                </a:cubicBezTo>
                <a:cubicBezTo>
                  <a:pt x="4352318" y="4684796"/>
                  <a:pt x="4812722" y="4623691"/>
                  <a:pt x="4812722" y="4623691"/>
                </a:cubicBezTo>
                <a:lnTo>
                  <a:pt x="4812722" y="4623691"/>
                </a:lnTo>
              </a:path>
            </a:pathLst>
          </a:custGeom>
          <a:ln w="76200" cmpd="sng">
            <a:solidFill>
              <a:schemeClr val="accent6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262462" y="4404990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rgbClr val="E68783"/>
                </a:solidFill>
              </a:rPr>
              <a:t>?</a:t>
            </a:r>
            <a:endParaRPr lang="de-DE" sz="8800" b="1" dirty="0">
              <a:solidFill>
                <a:srgbClr val="E68783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048571" y="1514050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rgbClr val="E68783"/>
                </a:solidFill>
              </a:rPr>
              <a:t>?</a:t>
            </a:r>
            <a:endParaRPr lang="de-DE" sz="8800" b="1" dirty="0">
              <a:solidFill>
                <a:srgbClr val="E68783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912631" y="4542047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rgbClr val="E68783"/>
                </a:solidFill>
              </a:rPr>
              <a:t>?</a:t>
            </a:r>
            <a:endParaRPr lang="de-DE" sz="8800" b="1" dirty="0">
              <a:solidFill>
                <a:srgbClr val="E68783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04485" y="177363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rgbClr val="E68783"/>
                </a:solidFill>
              </a:rPr>
              <a:t>?</a:t>
            </a:r>
            <a:endParaRPr lang="de-DE" sz="8800" b="1" dirty="0">
              <a:solidFill>
                <a:srgbClr val="E68783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1677" y="1731617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rgbClr val="E68783"/>
                </a:solidFill>
              </a:rPr>
              <a:t>?</a:t>
            </a:r>
            <a:endParaRPr lang="de-DE" sz="8800" b="1" dirty="0">
              <a:solidFill>
                <a:srgbClr val="E68783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78934" y="4244403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rgbClr val="E68783"/>
                </a:solidFill>
              </a:rPr>
              <a:t>?</a:t>
            </a:r>
            <a:endParaRPr lang="de-DE" sz="8800" b="1" dirty="0">
              <a:solidFill>
                <a:srgbClr val="E68783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671592" y="0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rgbClr val="E68783"/>
                </a:solidFill>
              </a:rPr>
              <a:t>?</a:t>
            </a:r>
            <a:endParaRPr lang="de-DE" sz="8800" b="1" dirty="0">
              <a:solidFill>
                <a:srgbClr val="E68783"/>
              </a:solidFill>
            </a:endParaRPr>
          </a:p>
        </p:txBody>
      </p:sp>
      <p:sp>
        <p:nvSpPr>
          <p:cNvPr id="3" name="Stern mit 7 Zacken 2"/>
          <p:cNvSpPr/>
          <p:nvPr/>
        </p:nvSpPr>
        <p:spPr>
          <a:xfrm>
            <a:off x="1979149" y="3144676"/>
            <a:ext cx="946487" cy="874661"/>
          </a:xfrm>
          <a:prstGeom prst="star7">
            <a:avLst/>
          </a:prstGeom>
          <a:solidFill>
            <a:schemeClr val="accent3"/>
          </a:solidFill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 mit 7 Zacken 15"/>
          <p:cNvSpPr/>
          <p:nvPr/>
        </p:nvSpPr>
        <p:spPr>
          <a:xfrm>
            <a:off x="1832" y="3190967"/>
            <a:ext cx="946487" cy="874661"/>
          </a:xfrm>
          <a:prstGeom prst="star7">
            <a:avLst/>
          </a:prstGeom>
          <a:solidFill>
            <a:schemeClr val="accent3"/>
          </a:solidFill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146918" y="2196042"/>
            <a:ext cx="528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Modell passt nicht?</a:t>
            </a:r>
            <a:endParaRPr lang="de-DE" sz="3600" dirty="0"/>
          </a:p>
        </p:txBody>
      </p:sp>
      <p:sp>
        <p:nvSpPr>
          <p:cNvPr id="17" name="Stern mit 7 Zacken 16"/>
          <p:cNvSpPr/>
          <p:nvPr/>
        </p:nvSpPr>
        <p:spPr>
          <a:xfrm>
            <a:off x="6365966" y="3260854"/>
            <a:ext cx="533624" cy="493129"/>
          </a:xfrm>
          <a:prstGeom prst="star7">
            <a:avLst/>
          </a:prstGeom>
          <a:solidFill>
            <a:schemeClr val="accent3"/>
          </a:solidFill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9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907" y="2801254"/>
            <a:ext cx="11205082" cy="1293028"/>
          </a:xfrm>
        </p:spPr>
        <p:txBody>
          <a:bodyPr/>
          <a:lstStyle/>
          <a:p>
            <a:r>
              <a:rPr lang="de-DE" dirty="0" smtClean="0"/>
              <a:t>Was heißt das für die rolle von </a:t>
            </a:r>
            <a:r>
              <a:rPr lang="de-DE" dirty="0" err="1" smtClean="0"/>
              <a:t>attac</a:t>
            </a:r>
            <a:r>
              <a:rPr lang="de-DE" dirty="0" smtClean="0"/>
              <a:t> in der </a:t>
            </a:r>
            <a:r>
              <a:rPr lang="de-DE" dirty="0" err="1" smtClean="0"/>
              <a:t>bewegung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5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Inhaltsplatzhalt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816327"/>
              </p:ext>
            </p:extLst>
          </p:nvPr>
        </p:nvGraphicFramePr>
        <p:xfrm>
          <a:off x="23962" y="2546"/>
          <a:ext cx="12031622" cy="477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Bild 1" descr="Screenshot 2020-10-07 at 14.17.3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3412" r="21154" b="12331"/>
          <a:stretch/>
        </p:blipFill>
        <p:spPr>
          <a:xfrm>
            <a:off x="3736415" y="755512"/>
            <a:ext cx="1449266" cy="62237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767007" y="264566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de-DE" sz="8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541734" y="259767"/>
            <a:ext cx="9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de-DE" sz="8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07769" y="0"/>
            <a:ext cx="5709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de-DE" sz="8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246007" y="451044"/>
            <a:ext cx="665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de-DE" sz="8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Stern mit 7 Zacken 16"/>
          <p:cNvSpPr/>
          <p:nvPr/>
        </p:nvSpPr>
        <p:spPr>
          <a:xfrm>
            <a:off x="5427318" y="299542"/>
            <a:ext cx="946487" cy="874661"/>
          </a:xfrm>
          <a:prstGeom prst="star7">
            <a:avLst/>
          </a:prstGeom>
          <a:solidFill>
            <a:schemeClr val="accent3"/>
          </a:solidFill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 21"/>
          <p:cNvSpPr/>
          <p:nvPr/>
        </p:nvSpPr>
        <p:spPr>
          <a:xfrm>
            <a:off x="2693374" y="3163157"/>
            <a:ext cx="2937620" cy="2318089"/>
          </a:xfrm>
          <a:custGeom>
            <a:avLst/>
            <a:gdLst>
              <a:gd name="connsiteX0" fmla="*/ 529471 w 2937620"/>
              <a:gd name="connsiteY0" fmla="*/ 0 h 2318089"/>
              <a:gd name="connsiteX1" fmla="*/ 1128513 w 2937620"/>
              <a:gd name="connsiteY1" fmla="*/ 1497707 h 2318089"/>
              <a:gd name="connsiteX2" fmla="*/ 253912 w 2937620"/>
              <a:gd name="connsiteY2" fmla="*/ 2312460 h 2318089"/>
              <a:gd name="connsiteX3" fmla="*/ 146085 w 2937620"/>
              <a:gd name="connsiteY3" fmla="*/ 1114294 h 2318089"/>
              <a:gd name="connsiteX4" fmla="*/ 2110942 w 2937620"/>
              <a:gd name="connsiteY4" fmla="*/ 1497707 h 2318089"/>
              <a:gd name="connsiteX5" fmla="*/ 1775478 w 2937620"/>
              <a:gd name="connsiteY5" fmla="*/ 1929047 h 2318089"/>
              <a:gd name="connsiteX6" fmla="*/ 1775478 w 2937620"/>
              <a:gd name="connsiteY6" fmla="*/ 1210147 h 2318089"/>
              <a:gd name="connsiteX7" fmla="*/ 2937620 w 2937620"/>
              <a:gd name="connsiteY7" fmla="*/ 107835 h 231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7620" h="2318089">
                <a:moveTo>
                  <a:pt x="529471" y="0"/>
                </a:moveTo>
                <a:cubicBezTo>
                  <a:pt x="851955" y="556148"/>
                  <a:pt x="1174440" y="1112297"/>
                  <a:pt x="1128513" y="1497707"/>
                </a:cubicBezTo>
                <a:cubicBezTo>
                  <a:pt x="1082587" y="1883117"/>
                  <a:pt x="417650" y="2376362"/>
                  <a:pt x="253912" y="2312460"/>
                </a:cubicBezTo>
                <a:cubicBezTo>
                  <a:pt x="90174" y="2248558"/>
                  <a:pt x="-163420" y="1250086"/>
                  <a:pt x="146085" y="1114294"/>
                </a:cubicBezTo>
                <a:cubicBezTo>
                  <a:pt x="455590" y="978502"/>
                  <a:pt x="1839377" y="1361915"/>
                  <a:pt x="2110942" y="1497707"/>
                </a:cubicBezTo>
                <a:cubicBezTo>
                  <a:pt x="2382508" y="1633499"/>
                  <a:pt x="1831389" y="1976974"/>
                  <a:pt x="1775478" y="1929047"/>
                </a:cubicBezTo>
                <a:cubicBezTo>
                  <a:pt x="1719567" y="1881120"/>
                  <a:pt x="1581788" y="1513682"/>
                  <a:pt x="1775478" y="1210147"/>
                </a:cubicBezTo>
                <a:cubicBezTo>
                  <a:pt x="1969168" y="906612"/>
                  <a:pt x="2937620" y="107835"/>
                  <a:pt x="2937620" y="107835"/>
                </a:cubicBezTo>
              </a:path>
            </a:pathLst>
          </a:custGeom>
          <a:ln w="76200" cmpd="sng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164541" y="3911045"/>
            <a:ext cx="42558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FF00"/>
                </a:solidFill>
              </a:rPr>
              <a:t>... Für Strategien und Taktiken? </a:t>
            </a:r>
          </a:p>
          <a:p>
            <a:r>
              <a:rPr lang="de-DE" dirty="0">
                <a:solidFill>
                  <a:srgbClr val="FFFF00"/>
                </a:solidFill>
              </a:rPr>
              <a:t> </a:t>
            </a:r>
          </a:p>
          <a:p>
            <a:endParaRPr lang="de-DE" dirty="0">
              <a:solidFill>
                <a:srgbClr val="FFFF00"/>
              </a:solidFill>
            </a:endParaRPr>
          </a:p>
          <a:p>
            <a:r>
              <a:rPr lang="de-DE" dirty="0">
                <a:solidFill>
                  <a:srgbClr val="FFFF00"/>
                </a:solidFill>
              </a:rPr>
              <a:t>... Für Bündnisarbeit? </a:t>
            </a:r>
          </a:p>
          <a:p>
            <a:endParaRPr lang="de-DE" dirty="0">
              <a:solidFill>
                <a:srgbClr val="FFFF00"/>
              </a:solidFill>
            </a:endParaRPr>
          </a:p>
          <a:p>
            <a:endParaRPr lang="de-DE" dirty="0">
              <a:solidFill>
                <a:srgbClr val="FFFF00"/>
              </a:solidFill>
            </a:endParaRPr>
          </a:p>
          <a:p>
            <a:r>
              <a:rPr lang="de-DE" dirty="0">
                <a:solidFill>
                  <a:srgbClr val="FFFF00"/>
                </a:solidFill>
              </a:rPr>
              <a:t>... </a:t>
            </a:r>
            <a:r>
              <a:rPr lang="de-DE" dirty="0" smtClean="0">
                <a:solidFill>
                  <a:srgbClr val="FFFF00"/>
                </a:solidFill>
              </a:rPr>
              <a:t>Für interne </a:t>
            </a:r>
            <a:r>
              <a:rPr lang="de-DE" dirty="0">
                <a:solidFill>
                  <a:srgbClr val="FFFF00"/>
                </a:solidFill>
              </a:rPr>
              <a:t>Reflexion?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83386" y="5207761"/>
            <a:ext cx="4070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chemeClr val="accent5">
                    <a:lumMod val="75000"/>
                  </a:schemeClr>
                </a:solidFill>
              </a:rPr>
              <a:t>10 Minuten Kleingruppe</a:t>
            </a:r>
            <a:endParaRPr lang="de-DE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Was sind Revolutionsmodelle? 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Kommt aus der systematischen Beschäftigung mit </a:t>
            </a:r>
            <a:r>
              <a:rPr lang="de-DE" dirty="0" smtClean="0"/>
              <a:t>gesellschaftlichen Veränderungsprozessen, die durch soziale Bewegungen hervorgebracht wurden</a:t>
            </a:r>
          </a:p>
          <a:p>
            <a:r>
              <a:rPr lang="de-DE" dirty="0" smtClean="0"/>
              <a:t>Frage </a:t>
            </a:r>
            <a:r>
              <a:rPr lang="de-DE" dirty="0"/>
              <a:t>die dahinter steht: wie können wir </a:t>
            </a:r>
            <a:r>
              <a:rPr lang="de-DE" dirty="0" smtClean="0"/>
              <a:t>uns die Prozesse, die zu wirklich </a:t>
            </a:r>
            <a:r>
              <a:rPr lang="de-DE" dirty="0"/>
              <a:t>große Veränderungen </a:t>
            </a:r>
            <a:r>
              <a:rPr lang="de-DE" dirty="0" smtClean="0"/>
              <a:t>führen vorstellen?</a:t>
            </a:r>
          </a:p>
          <a:p>
            <a:r>
              <a:rPr lang="de-DE" dirty="0" smtClean="0"/>
              <a:t>Vorstellbarkeit solcher Prozesse ermöglicht zumindest Ansatzweise ein vorausschauendes Planen und Konzipieren</a:t>
            </a:r>
          </a:p>
          <a:p>
            <a:r>
              <a:rPr lang="de-DE" dirty="0" smtClean="0"/>
              <a:t>Vorgestellt </a:t>
            </a:r>
            <a:r>
              <a:rPr lang="de-DE" dirty="0" smtClean="0"/>
              <a:t>wird ein lineares Revolutionsmodell </a:t>
            </a:r>
            <a:r>
              <a:rPr lang="de-DE" dirty="0" smtClean="0"/>
              <a:t>– in Abgrenzung zu systemtheoretischen Ansätzen (</a:t>
            </a:r>
            <a:r>
              <a:rPr lang="de-DE" dirty="0" err="1" smtClean="0"/>
              <a:t>Donella</a:t>
            </a:r>
            <a:r>
              <a:rPr lang="de-DE" dirty="0" smtClean="0"/>
              <a:t> Meadows, Smart CSO Lab)</a:t>
            </a:r>
          </a:p>
          <a:p>
            <a:r>
              <a:rPr lang="de-DE" dirty="0" smtClean="0"/>
              <a:t>Andere Perspektiven?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19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72433" y="2518974"/>
            <a:ext cx="10681399" cy="1293028"/>
          </a:xfrm>
        </p:spPr>
        <p:txBody>
          <a:bodyPr>
            <a:noAutofit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de-DE" sz="3600" dirty="0" smtClean="0">
                <a:solidFill>
                  <a:schemeClr val="tx1"/>
                </a:solidFill>
              </a:rPr>
              <a:t>George </a:t>
            </a:r>
            <a:r>
              <a:rPr lang="de-DE" sz="3600" dirty="0" err="1" smtClean="0">
                <a:solidFill>
                  <a:schemeClr val="tx1"/>
                </a:solidFill>
              </a:rPr>
              <a:t>Lakey</a:t>
            </a:r>
            <a:r>
              <a:rPr lang="de-DE" sz="3600" dirty="0" smtClean="0">
                <a:solidFill>
                  <a:schemeClr val="tx1"/>
                </a:solidFill>
              </a:rPr>
              <a:t> und sein Revolutionsmodell</a:t>
            </a:r>
            <a:br>
              <a:rPr lang="de-DE" sz="3600" dirty="0" smtClean="0">
                <a:solidFill>
                  <a:schemeClr val="tx1"/>
                </a:solidFill>
              </a:rPr>
            </a:br>
            <a:endParaRPr lang="de-D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873240" cy="948590"/>
          </a:xfrm>
        </p:spPr>
        <p:txBody>
          <a:bodyPr/>
          <a:lstStyle/>
          <a:p>
            <a:r>
              <a:rPr lang="de-DE" dirty="0" smtClean="0"/>
              <a:t>George </a:t>
            </a:r>
            <a:r>
              <a:rPr lang="de-DE" dirty="0" err="1" smtClean="0"/>
              <a:t>Lakey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2708" y="1809187"/>
            <a:ext cx="6742611" cy="4037029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geb. am 2.11.1937 in den </a:t>
            </a:r>
            <a:r>
              <a:rPr lang="de-DE" dirty="0" smtClean="0"/>
              <a:t>USA 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politischer </a:t>
            </a:r>
            <a:r>
              <a:rPr lang="de-DE" dirty="0"/>
              <a:t>Aktivist und Sozialwissenschaftler</a:t>
            </a:r>
            <a:r>
              <a:rPr lang="de-DE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Mitbegründer </a:t>
            </a:r>
            <a:r>
              <a:rPr lang="de-DE" dirty="0"/>
              <a:t>und langjähriger Direktor von “Training </a:t>
            </a:r>
            <a:r>
              <a:rPr lang="de-DE" dirty="0" err="1"/>
              <a:t>for</a:t>
            </a:r>
            <a:r>
              <a:rPr lang="de-DE" dirty="0"/>
              <a:t> Change” </a:t>
            </a:r>
            <a:endParaRPr lang="de-D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Ü</a:t>
            </a:r>
            <a:r>
              <a:rPr lang="de-DE" dirty="0" smtClean="0"/>
              <a:t>ber </a:t>
            </a:r>
            <a:r>
              <a:rPr lang="de-DE" dirty="0"/>
              <a:t>1500 Workshops für politische Aktivist*innen auf fünf Kontinenten durchgeführt.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n </a:t>
            </a:r>
            <a:r>
              <a:rPr lang="de-DE" dirty="0"/>
              <a:t>mehreren Universitäten in den USA in Forschung und Lehre tätig.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C</a:t>
            </a:r>
            <a:r>
              <a:rPr lang="de-DE" dirty="0" smtClean="0"/>
              <a:t>o</a:t>
            </a:r>
            <a:r>
              <a:rPr lang="de-DE" dirty="0"/>
              <a:t>-organisierte Proteste der Friedensbewegung, </a:t>
            </a:r>
            <a:endParaRPr lang="de-D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Teilnahme an Protesten </a:t>
            </a:r>
            <a:r>
              <a:rPr lang="de-DE" dirty="0"/>
              <a:t>der Bürgerrechtsbewegung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organisierte </a:t>
            </a:r>
            <a:r>
              <a:rPr lang="de-DE" dirty="0"/>
              <a:t>in den 70ern Anti-Sexismus Gruppen für Männer und wurde Teil der LGBTQ Bewegung.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217" y="1409700"/>
            <a:ext cx="3783004" cy="47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6577"/>
            <a:ext cx="11650213" cy="1293028"/>
          </a:xfrm>
        </p:spPr>
        <p:txBody>
          <a:bodyPr/>
          <a:lstStyle/>
          <a:p>
            <a:r>
              <a:rPr lang="en-US" dirty="0"/>
              <a:t>Living Revolution, </a:t>
            </a:r>
            <a:r>
              <a:rPr lang="en-US" dirty="0" smtClean="0"/>
              <a:t>5 stage Framework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348686"/>
            <a:ext cx="10820400" cy="5130492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</a:pPr>
            <a:r>
              <a:rPr lang="de-DE" sz="1600" dirty="0"/>
              <a:t>Grand </a:t>
            </a:r>
            <a:r>
              <a:rPr lang="de-DE" sz="1600" dirty="0" err="1"/>
              <a:t>Strategy</a:t>
            </a:r>
            <a:r>
              <a:rPr lang="de-DE" sz="1600" dirty="0"/>
              <a:t>: Gerüst, um spezifischere Strategien zu </a:t>
            </a:r>
            <a:r>
              <a:rPr lang="de-DE" sz="1600" dirty="0" smtClean="0"/>
              <a:t>entwickeln</a:t>
            </a:r>
          </a:p>
          <a:p>
            <a:pPr>
              <a:lnSpc>
                <a:spcPct val="170000"/>
              </a:lnSpc>
            </a:pPr>
            <a:r>
              <a:rPr lang="de-DE" sz="1600" dirty="0"/>
              <a:t>Modell ist Abstraktion: Realität ist viel komplexer und </a:t>
            </a:r>
            <a:r>
              <a:rPr lang="de-DE" sz="1600" dirty="0" smtClean="0"/>
              <a:t>vielschichtiger</a:t>
            </a:r>
            <a:endParaRPr lang="de-DE" sz="1600" dirty="0"/>
          </a:p>
          <a:p>
            <a:pPr lvl="0">
              <a:lnSpc>
                <a:spcPct val="170000"/>
              </a:lnSpc>
            </a:pPr>
            <a:r>
              <a:rPr lang="de-DE" sz="1600" dirty="0" smtClean="0"/>
              <a:t>„Revolution“ </a:t>
            </a:r>
            <a:r>
              <a:rPr lang="de-DE" sz="1600" dirty="0"/>
              <a:t>als Erweiterungsstufe zu vereinzelten sozialen Bewegungen und Kampagnen</a:t>
            </a:r>
          </a:p>
          <a:p>
            <a:pPr lvl="0">
              <a:lnSpc>
                <a:spcPct val="170000"/>
              </a:lnSpc>
            </a:pPr>
            <a:r>
              <a:rPr lang="de-DE" sz="1600" dirty="0" smtClean="0"/>
              <a:t>Die </a:t>
            </a:r>
            <a:r>
              <a:rPr lang="de-DE" sz="1600" dirty="0"/>
              <a:t>fünf Stadien der Bewegungsentwicklung bauen aufeinander auf und erweitern jeweils die Kapazitäten des vorherigen Stadiums, </a:t>
            </a:r>
            <a:r>
              <a:rPr lang="de-DE" sz="1600" dirty="0" smtClean="0"/>
              <a:t>Stufen gehen </a:t>
            </a:r>
            <a:r>
              <a:rPr lang="de-DE" sz="1600" dirty="0"/>
              <a:t>ineinander über und müssen immer wieder </a:t>
            </a:r>
            <a:r>
              <a:rPr lang="de-DE" sz="1600" dirty="0" smtClean="0"/>
              <a:t>wiederholt </a:t>
            </a:r>
            <a:r>
              <a:rPr lang="de-DE" sz="1600" dirty="0"/>
              <a:t>werden</a:t>
            </a:r>
          </a:p>
          <a:p>
            <a:pPr lvl="0">
              <a:lnSpc>
                <a:spcPct val="170000"/>
              </a:lnSpc>
            </a:pPr>
            <a:r>
              <a:rPr lang="de-DE" sz="1600" dirty="0"/>
              <a:t>Häufigster Fehler von Gruppen/Bewegungen ist einzelne Stufen zu überspringen oder sie zu vertauschen. </a:t>
            </a:r>
          </a:p>
          <a:p>
            <a:pPr lvl="0">
              <a:lnSpc>
                <a:spcPct val="170000"/>
              </a:lnSpc>
            </a:pPr>
            <a:r>
              <a:rPr lang="de-DE" sz="1600" dirty="0" smtClean="0"/>
              <a:t>Von </a:t>
            </a:r>
            <a:r>
              <a:rPr lang="de-DE" sz="1600" dirty="0"/>
              <a:t>Analyse: rational, Bewegung gegen -&gt; Vision: positive Bewegung, nimmt Wünsche und Hoffnungen auf -&gt; Strategie: nicht nur warum, sondern auch wie der Revolution: muss demokratisch und partizipativ </a:t>
            </a:r>
            <a:r>
              <a:rPr lang="de-DE" sz="1600" dirty="0" smtClean="0"/>
              <a:t>sein, </a:t>
            </a:r>
            <a:r>
              <a:rPr lang="de-DE" sz="1600" dirty="0"/>
              <a:t>Repression vorbeugen</a:t>
            </a:r>
          </a:p>
        </p:txBody>
      </p:sp>
    </p:spTree>
    <p:extLst>
      <p:ext uri="{BB962C8B-B14F-4D97-AF65-F5344CB8AC3E}">
        <p14:creationId xmlns:p14="http://schemas.microsoft.com/office/powerpoint/2010/main" val="18359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9109" y="419100"/>
            <a:ext cx="8610599" cy="1295400"/>
          </a:xfrm>
        </p:spPr>
        <p:txBody>
          <a:bodyPr/>
          <a:lstStyle/>
          <a:p>
            <a:r>
              <a:rPr lang="de-DE" dirty="0" smtClean="0"/>
              <a:t>In 5 Stufen zur Revolution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047" y="1527035"/>
            <a:ext cx="3615743" cy="682765"/>
          </a:xfrm>
        </p:spPr>
        <p:txBody>
          <a:bodyPr/>
          <a:lstStyle/>
          <a:p>
            <a:r>
              <a:rPr lang="de-DE" dirty="0" smtClean="0"/>
              <a:t>1: Bewusstseinsbildung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8"/>
          </p:nvPr>
        </p:nvSpPr>
        <p:spPr>
          <a:xfrm>
            <a:off x="576047" y="2310178"/>
            <a:ext cx="6260182" cy="4444407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Private Schwierigkeiten werden öffentliche Angelegenheiten: Menschen entwickeln ein Bewusstsein dafür, dass ihr Schicksal mit vielen anderen verknüpft </a:t>
            </a:r>
            <a:r>
              <a:rPr lang="de-DE" dirty="0" smtClean="0"/>
              <a:t>ist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Engler </a:t>
            </a:r>
            <a:r>
              <a:rPr lang="de-DE" dirty="0"/>
              <a:t>&amp; Engler: nicht nur Bewusstsein, sondern auch emotionale Krise in der Community ist </a:t>
            </a:r>
            <a:r>
              <a:rPr lang="de-DE" dirty="0" smtClean="0"/>
              <a:t>Voraussetzung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Agitator*innen </a:t>
            </a:r>
            <a:r>
              <a:rPr lang="de-DE" dirty="0"/>
              <a:t>müssen Klassenbewusstsein wecken-Gemeinschaften von Unterdrückten </a:t>
            </a:r>
            <a:r>
              <a:rPr lang="de-DE" dirty="0" smtClean="0"/>
              <a:t>bilden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Analyse</a:t>
            </a:r>
            <a:r>
              <a:rPr lang="de-DE" dirty="0"/>
              <a:t>, die die Gesellschaftsstruktur offenlegt und die den Menschen hilft, die Dynamik ihrer Beherrschung zu erkennen -&gt; Menschen müssen wie und warum der Revolution erkennen, damit sie sich in Bewegung </a:t>
            </a:r>
            <a:r>
              <a:rPr lang="de-DE" dirty="0" smtClean="0"/>
              <a:t>setzen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Agitation </a:t>
            </a:r>
            <a:r>
              <a:rPr lang="de-DE" dirty="0"/>
              <a:t>und </a:t>
            </a:r>
            <a:r>
              <a:rPr lang="de-DE" dirty="0" err="1"/>
              <a:t>leadership</a:t>
            </a:r>
            <a:r>
              <a:rPr lang="de-DE" dirty="0"/>
              <a:t> mit interaktiven und </a:t>
            </a:r>
            <a:r>
              <a:rPr lang="de-DE" dirty="0" err="1" smtClean="0"/>
              <a:t>partizipativen</a:t>
            </a:r>
            <a:r>
              <a:rPr lang="de-DE" dirty="0" smtClean="0"/>
              <a:t> </a:t>
            </a:r>
            <a:r>
              <a:rPr lang="de-DE" dirty="0"/>
              <a:t>Methoden, Schlagwort ist Interaktion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977052" y="1885833"/>
            <a:ext cx="37468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</a:rPr>
              <a:t>WER: Agitator*innen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rgbClr val="CCCCFF"/>
                </a:solidFill>
              </a:rPr>
              <a:t>WIE: Broschüren</a:t>
            </a:r>
            <a:r>
              <a:rPr lang="de-DE" dirty="0">
                <a:solidFill>
                  <a:srgbClr val="CCCCFF"/>
                </a:solidFill>
              </a:rPr>
              <a:t>, Vorträge und </a:t>
            </a:r>
            <a:r>
              <a:rPr lang="de-DE" dirty="0" err="1">
                <a:solidFill>
                  <a:srgbClr val="CCCCFF"/>
                </a:solidFill>
              </a:rPr>
              <a:t>Reden,Studiengruppen</a:t>
            </a:r>
            <a:r>
              <a:rPr lang="de-DE" dirty="0">
                <a:solidFill>
                  <a:srgbClr val="CCCCFF"/>
                </a:solidFill>
              </a:rPr>
              <a:t>, Alternativzeitungen, </a:t>
            </a:r>
            <a:r>
              <a:rPr lang="de-DE" dirty="0" smtClean="0">
                <a:solidFill>
                  <a:srgbClr val="CCCCFF"/>
                </a:solidFill>
              </a:rPr>
              <a:t>Kongresse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GEFAHR </a:t>
            </a:r>
            <a:r>
              <a:rPr lang="de-DE" dirty="0">
                <a:solidFill>
                  <a:srgbClr val="FF0000"/>
                </a:solidFill>
              </a:rPr>
              <a:t>der Elitenbildung (Luxemburg); Lösung: partizipative, demokratische Methoden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8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9109" y="419100"/>
            <a:ext cx="8610599" cy="1295400"/>
          </a:xfrm>
        </p:spPr>
        <p:txBody>
          <a:bodyPr/>
          <a:lstStyle/>
          <a:p>
            <a:r>
              <a:rPr lang="de-DE" dirty="0" smtClean="0"/>
              <a:t>In 5 Stufen zur Revolution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046" y="1527035"/>
            <a:ext cx="6713027" cy="682765"/>
          </a:xfrm>
        </p:spPr>
        <p:txBody>
          <a:bodyPr/>
          <a:lstStyle/>
          <a:p>
            <a:r>
              <a:rPr lang="de-DE" dirty="0" smtClean="0"/>
              <a:t>2: Organisierung </a:t>
            </a:r>
            <a:r>
              <a:rPr lang="de-DE" dirty="0"/>
              <a:t>und </a:t>
            </a:r>
            <a:r>
              <a:rPr lang="de-DE" dirty="0" smtClean="0"/>
              <a:t>Organisationsaufbau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8"/>
          </p:nvPr>
        </p:nvSpPr>
        <p:spPr>
          <a:xfrm>
            <a:off x="576047" y="2310178"/>
            <a:ext cx="6260182" cy="3611651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Basis</a:t>
            </a:r>
            <a:r>
              <a:rPr lang="de-DE" dirty="0"/>
              <a:t>: Kleine Bezugsgruppen, utopische Gemeinschaften: damit dort persönliche Veränderungsprozesse durchlebt werden können, die für Stärke und Einsicht wichtig sind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Radikale </a:t>
            </a:r>
            <a:r>
              <a:rPr lang="de-DE" dirty="0"/>
              <a:t>Fraktionen in reformistischen Vereinigungen bilden, um radikale Reformen zu erreichen, im Allgemeinen befrieden Reformen die Mobilisierung der Massen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Eigene </a:t>
            </a:r>
            <a:r>
              <a:rPr lang="de-DE" dirty="0"/>
              <a:t>Organisationen bilden, die radikale Visionen und Analysen weiterverbreiten (reformistische Vereinigungen werden das nicht tun)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Mittel </a:t>
            </a:r>
            <a:r>
              <a:rPr lang="de-DE" dirty="0"/>
              <a:t>müssen Zielen entsprechen: Zeigen, dass es anders geht</a:t>
            </a:r>
          </a:p>
          <a:p>
            <a:pPr lvl="0">
              <a:lnSpc>
                <a:spcPct val="120000"/>
              </a:lnSpc>
            </a:pP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977052" y="1885833"/>
            <a:ext cx="37468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WER: : Organisator*</a:t>
            </a:r>
            <a:r>
              <a:rPr lang="de-DE" dirty="0" err="1">
                <a:solidFill>
                  <a:schemeClr val="accent2"/>
                </a:solidFill>
              </a:rPr>
              <a:t>inen</a:t>
            </a:r>
            <a:endParaRPr lang="de-DE" dirty="0">
              <a:solidFill>
                <a:schemeClr val="accent2"/>
              </a:solidFill>
            </a:endParaRPr>
          </a:p>
          <a:p>
            <a:endParaRPr lang="de-DE" dirty="0" smtClean="0"/>
          </a:p>
          <a:p>
            <a:r>
              <a:rPr lang="de-DE" dirty="0" smtClean="0">
                <a:solidFill>
                  <a:srgbClr val="CCCCFF"/>
                </a:solidFill>
              </a:rPr>
              <a:t>WIE: radikale Fraktionen und neue Organisationen gründen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GEFAHR: Selbstisolation, -&gt; Die Organisationsformen können ein so getreues Abbild der radikalen Vision sein, dass sie zum Selbstzweck statt zum Mittel sozialer Veränderung werden, und die Revolutionär*innen setzen sich der Gefahr aus, sich als Sekte der Selbstgerechten zu isolieren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9109" y="419100"/>
            <a:ext cx="8610599" cy="1295400"/>
          </a:xfrm>
        </p:spPr>
        <p:txBody>
          <a:bodyPr/>
          <a:lstStyle/>
          <a:p>
            <a:r>
              <a:rPr lang="de-DE" dirty="0" smtClean="0"/>
              <a:t>In 5 Stufen zur Revolution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046" y="1527035"/>
            <a:ext cx="6713027" cy="682765"/>
          </a:xfrm>
        </p:spPr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: </a:t>
            </a:r>
            <a:r>
              <a:rPr lang="de-DE" dirty="0"/>
              <a:t>Konfrontation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8"/>
          </p:nvPr>
        </p:nvSpPr>
        <p:spPr>
          <a:xfrm>
            <a:off x="576047" y="2310178"/>
            <a:ext cx="6260182" cy="4813433"/>
          </a:xfrm>
        </p:spPr>
        <p:txBody>
          <a:bodyPr>
            <a:normAutofit fontScale="92500"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Ziele </a:t>
            </a:r>
            <a:r>
              <a:rPr lang="de-DE" dirty="0"/>
              <a:t>festlegen, an anerkannten Werten anknüpfen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Dramatisierung </a:t>
            </a:r>
            <a:r>
              <a:rPr lang="de-DE" dirty="0"/>
              <a:t>der Ungerechtigkeit, kritische Ereignisse nutzen, „blutiger Sonntag 1905, Russland“, „Mai 68: Barrikadennacht im Quartier </a:t>
            </a:r>
            <a:r>
              <a:rPr lang="de-DE" dirty="0" err="1"/>
              <a:t>Latin</a:t>
            </a:r>
            <a:r>
              <a:rPr lang="de-DE" dirty="0" smtClean="0"/>
              <a:t>“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Langfristige </a:t>
            </a:r>
            <a:r>
              <a:rPr lang="de-DE" dirty="0"/>
              <a:t>Kampagnen: informieren nachhaltiger und erreichen mehr Menschen als zusammenhangslose Aktionen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Situationen </a:t>
            </a:r>
            <a:r>
              <a:rPr lang="de-DE" dirty="0"/>
              <a:t>schaffen, bei denen möglichst viele teilnehmen können, damit auch Polizei und Militär überlaufen können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Dilemma </a:t>
            </a:r>
            <a:r>
              <a:rPr lang="de-DE" dirty="0"/>
              <a:t>Aktionen durchführen und immer wieder nachlegen: Dort wo Gegner nur verlieren kann (Kudamm </a:t>
            </a:r>
            <a:r>
              <a:rPr lang="de-DE" dirty="0" err="1"/>
              <a:t>studi</a:t>
            </a:r>
            <a:r>
              <a:rPr lang="de-DE" dirty="0"/>
              <a:t>-Aktion </a:t>
            </a:r>
            <a:r>
              <a:rPr lang="de-DE" dirty="0" smtClean="0"/>
              <a:t>68)-&gt;Diese </a:t>
            </a:r>
            <a:r>
              <a:rPr lang="de-DE" dirty="0"/>
              <a:t>„Dilemma-Demonstration“ unterscheidet sich wesentlich von bloßer </a:t>
            </a:r>
            <a:r>
              <a:rPr lang="de-DE" dirty="0" smtClean="0"/>
              <a:t>Provokation!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Staatliche </a:t>
            </a:r>
            <a:r>
              <a:rPr lang="de-DE" dirty="0"/>
              <a:t>Gewalt ist in meisten Gesellschaften eine Folge von radikalen sozialen Veränderungen, weil sie Status Quo stützen wollen: Die strategisch wichtige Frage lautet: wie können wir erreichen, dass die Gewalt gegen die Regierung wirkt statt gegen uns? Antwort</a:t>
            </a:r>
            <a:r>
              <a:rPr lang="de-DE" dirty="0" smtClean="0"/>
              <a:t>: Staatlicher </a:t>
            </a:r>
            <a:r>
              <a:rPr lang="de-DE" dirty="0"/>
              <a:t>Gewalt gewaltfrei begegnen, Staat </a:t>
            </a:r>
            <a:r>
              <a:rPr lang="de-DE" dirty="0" err="1"/>
              <a:t>delegitimieren</a:t>
            </a:r>
            <a:r>
              <a:rPr lang="de-DE" dirty="0"/>
              <a:t>, Polizei demoralisieren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977052" y="1885833"/>
            <a:ext cx="3746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WER: : </a:t>
            </a:r>
            <a:r>
              <a:rPr lang="de-DE" dirty="0" smtClean="0">
                <a:solidFill>
                  <a:schemeClr val="accent2"/>
                </a:solidFill>
              </a:rPr>
              <a:t>Kampagnenentwickler*innen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rgbClr val="CCCCFF"/>
                </a:solidFill>
              </a:rPr>
              <a:t>WIE: langfristige Kampagnen und Dilemmata-Situationen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GEFAHR</a:t>
            </a:r>
            <a:r>
              <a:rPr lang="de-DE" dirty="0">
                <a:solidFill>
                  <a:srgbClr val="FF0000"/>
                </a:solidFill>
              </a:rPr>
              <a:t>: Mittel und </a:t>
            </a:r>
            <a:r>
              <a:rPr lang="de-DE" dirty="0" smtClean="0">
                <a:solidFill>
                  <a:srgbClr val="FF0000"/>
                </a:solidFill>
              </a:rPr>
              <a:t>Bereiche nutzen wo </a:t>
            </a:r>
            <a:r>
              <a:rPr lang="de-DE" dirty="0">
                <a:solidFill>
                  <a:srgbClr val="FF0000"/>
                </a:solidFill>
              </a:rPr>
              <a:t>Gegner überlegen </a:t>
            </a:r>
            <a:r>
              <a:rPr lang="de-DE" dirty="0" smtClean="0">
                <a:solidFill>
                  <a:srgbClr val="FF0000"/>
                </a:solidFill>
              </a:rPr>
              <a:t>ist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TM04033937[[fn=Kondensstreifen]]</Template>
  <TotalTime>0</TotalTime>
  <Words>1524</Words>
  <Application>Microsoft Office PowerPoint</Application>
  <PresentationFormat>Breitbild</PresentationFormat>
  <Paragraphs>173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Mangal</vt:lpstr>
      <vt:lpstr>Kondensstreifen</vt:lpstr>
      <vt:lpstr>ATTAC SYMPOSIUM „Wann wenn nicht jetzt?“ </vt:lpstr>
      <vt:lpstr>AGenda</vt:lpstr>
      <vt:lpstr>Was sind Revolutionsmodelle?  </vt:lpstr>
      <vt:lpstr>George Lakey und sein Revolutionsmodell </vt:lpstr>
      <vt:lpstr>George Lakey:</vt:lpstr>
      <vt:lpstr>Living Revolution, 5 stage Framework</vt:lpstr>
      <vt:lpstr>In 5 Stufen zur Revolution</vt:lpstr>
      <vt:lpstr>In 5 Stufen zur Revolution</vt:lpstr>
      <vt:lpstr>In 5 Stufen zur Revolution</vt:lpstr>
      <vt:lpstr>In 5 Stufen zur Revolution</vt:lpstr>
      <vt:lpstr>In 5 Stufen zur Revolution</vt:lpstr>
      <vt:lpstr>5 Stufen</vt:lpstr>
      <vt:lpstr>Theodor Ebert und die Motivation des Gegners</vt:lpstr>
      <vt:lpstr>Theodor Ebert: Hintergrund</vt:lpstr>
      <vt:lpstr>Theodor Ebert und die Motivation des Gegners</vt:lpstr>
      <vt:lpstr>Eskalationsstufen von Bewegungen nach Ebert</vt:lpstr>
      <vt:lpstr>Aktionen des gegners</vt:lpstr>
      <vt:lpstr>Rückfragen?</vt:lpstr>
      <vt:lpstr>Mit Lakey die linke Bewegung  (in Österreich) einordnen  </vt:lpstr>
      <vt:lpstr>PowerPoint-Präsentation</vt:lpstr>
      <vt:lpstr>PowerPoint-Präsentation</vt:lpstr>
      <vt:lpstr>Was heißt das für die rolle von attac in der bewegung?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 Weiterbildung SEA</dc:title>
  <dc:creator>Frey Iris Tanja Jana</dc:creator>
  <cp:lastModifiedBy>Frey Iris Tanja Jana</cp:lastModifiedBy>
  <cp:revision>51</cp:revision>
  <dcterms:created xsi:type="dcterms:W3CDTF">2020-09-13T13:08:01Z</dcterms:created>
  <dcterms:modified xsi:type="dcterms:W3CDTF">2020-10-14T16:30:03Z</dcterms:modified>
</cp:coreProperties>
</file>